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0" r:id="rId1"/>
  </p:sldMasterIdLst>
  <p:notesMasterIdLst>
    <p:notesMasterId r:id="rId54"/>
  </p:notesMasterIdLst>
  <p:sldIdLst>
    <p:sldId id="280" r:id="rId2"/>
    <p:sldId id="282" r:id="rId3"/>
    <p:sldId id="284" r:id="rId4"/>
    <p:sldId id="286" r:id="rId5"/>
    <p:sldId id="288" r:id="rId6"/>
    <p:sldId id="287" r:id="rId7"/>
    <p:sldId id="289" r:id="rId8"/>
    <p:sldId id="308" r:id="rId9"/>
    <p:sldId id="306" r:id="rId10"/>
    <p:sldId id="304" r:id="rId11"/>
    <p:sldId id="290" r:id="rId12"/>
    <p:sldId id="291" r:id="rId13"/>
    <p:sldId id="292" r:id="rId14"/>
    <p:sldId id="293" r:id="rId15"/>
    <p:sldId id="294" r:id="rId16"/>
    <p:sldId id="296" r:id="rId17"/>
    <p:sldId id="316" r:id="rId18"/>
    <p:sldId id="315" r:id="rId19"/>
    <p:sldId id="298" r:id="rId20"/>
    <p:sldId id="302" r:id="rId21"/>
    <p:sldId id="312" r:id="rId22"/>
    <p:sldId id="310" r:id="rId23"/>
    <p:sldId id="311" r:id="rId24"/>
    <p:sldId id="317" r:id="rId25"/>
    <p:sldId id="318" r:id="rId26"/>
    <p:sldId id="320" r:id="rId27"/>
    <p:sldId id="321" r:id="rId28"/>
    <p:sldId id="322" r:id="rId29"/>
    <p:sldId id="301" r:id="rId30"/>
    <p:sldId id="299" r:id="rId31"/>
    <p:sldId id="328" r:id="rId32"/>
    <p:sldId id="329" r:id="rId33"/>
    <p:sldId id="330" r:id="rId34"/>
    <p:sldId id="331" r:id="rId35"/>
    <p:sldId id="332" r:id="rId36"/>
    <p:sldId id="333" r:id="rId37"/>
    <p:sldId id="334" r:id="rId38"/>
    <p:sldId id="335" r:id="rId39"/>
    <p:sldId id="336" r:id="rId40"/>
    <p:sldId id="337" r:id="rId41"/>
    <p:sldId id="338" r:id="rId42"/>
    <p:sldId id="339" r:id="rId43"/>
    <p:sldId id="340" r:id="rId44"/>
    <p:sldId id="341" r:id="rId45"/>
    <p:sldId id="313" r:id="rId46"/>
    <p:sldId id="314" r:id="rId47"/>
    <p:sldId id="325" r:id="rId48"/>
    <p:sldId id="323" r:id="rId49"/>
    <p:sldId id="324" r:id="rId50"/>
    <p:sldId id="326" r:id="rId51"/>
    <p:sldId id="327" r:id="rId52"/>
    <p:sldId id="303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88433D-4AF7-4945-9F58-4B2AC6B09BD6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7B0662-0CE5-40E7-AB1E-73EDDAC786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4299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6487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4"/>
            <a:ext cx="12190992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6440E30-C48E-400A-B8A6-2E2B0A8F65A6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D85C8801-BE90-4784-87F6-912570187F3C}" type="slidenum">
              <a:rPr lang="en-IN" smtClean="0"/>
              <a:t>‹#›</a:t>
            </a:fld>
            <a:endParaRPr lang="en-IN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609601" y="3789041"/>
            <a:ext cx="10972799" cy="142734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rgbClr val="ED9623"/>
                </a:solidFill>
                <a:effectLst>
                  <a:outerShdw blurRad="63500" algn="ctr" rotWithShape="0">
                    <a:prstClr val="black">
                      <a:alpha val="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altLang="ko-KR" smtClean="0"/>
              <a:t>Click to edit Master title style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1523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4"/>
            <a:ext cx="12190992" cy="6857433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40E30-C48E-400A-B8A6-2E2B0A8F65A6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8801-BE90-4784-87F6-912570187F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378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4"/>
            <a:ext cx="12190992" cy="6857433"/>
          </a:xfrm>
          <a:prstGeom prst="rect">
            <a:avLst/>
          </a:prstGeom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609600" y="6429397"/>
            <a:ext cx="2844800" cy="292079"/>
          </a:xfrm>
        </p:spPr>
        <p:txBody>
          <a:bodyPr/>
          <a:lstStyle/>
          <a:p>
            <a:fld id="{36440E30-C48E-400A-B8A6-2E2B0A8F65A6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165600" y="6429397"/>
            <a:ext cx="3860800" cy="292079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737600" y="6429397"/>
            <a:ext cx="2844800" cy="292079"/>
          </a:xfrm>
        </p:spPr>
        <p:txBody>
          <a:bodyPr/>
          <a:lstStyle/>
          <a:p>
            <a:fld id="{D85C8801-BE90-4784-87F6-912570187F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51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4"/>
            <a:ext cx="12190992" cy="685743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9349" y="606"/>
            <a:ext cx="10214928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6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en-US" altLang="ko-KR" smtClean="0"/>
              <a:t>Click to edit Master title style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40E30-C48E-400A-B8A6-2E2B0A8F65A6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8801-BE90-4784-87F6-912570187F3C}" type="slidenum">
              <a:rPr lang="en-IN" smtClean="0"/>
              <a:t>‹#›</a:t>
            </a:fld>
            <a:endParaRPr lang="en-IN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7382" y="1340768"/>
            <a:ext cx="11203367" cy="5025702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865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4"/>
            <a:ext cx="12190992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500835"/>
            <a:ext cx="2844800" cy="220641"/>
          </a:xfrm>
        </p:spPr>
        <p:txBody>
          <a:bodyPr/>
          <a:lstStyle/>
          <a:p>
            <a:fld id="{36440E30-C48E-400A-B8A6-2E2B0A8F65A6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500835"/>
            <a:ext cx="3860800" cy="22064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0" y="6500835"/>
            <a:ext cx="2844800" cy="220641"/>
          </a:xfrm>
        </p:spPr>
        <p:txBody>
          <a:bodyPr/>
          <a:lstStyle/>
          <a:p>
            <a:fld id="{D85C8801-BE90-4784-87F6-912570187F3C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527382" y="1340768"/>
            <a:ext cx="11203367" cy="5025702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 dirty="0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39349" y="606"/>
            <a:ext cx="10214928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10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en-US" altLang="ko-KR" smtClean="0"/>
              <a:t>Click to edit Master title style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225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4"/>
            <a:ext cx="12190992" cy="6857433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36440E30-C48E-400A-B8A6-2E2B0A8F65A6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D85C8801-BE90-4784-87F6-912570187F3C}" type="slidenum">
              <a:rPr lang="en-IN" smtClean="0"/>
              <a:t>‹#›</a:t>
            </a:fld>
            <a:endParaRPr lang="en-IN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4393078" y="908720"/>
            <a:ext cx="7266644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>
                    <a:lumMod val="75000"/>
                  </a:schemeClr>
                </a:solidFill>
                <a:effectLst>
                  <a:outerShdw blurRad="63500" algn="ctr" rotWithShape="0">
                    <a:prstClr val="black">
                      <a:alpha val="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altLang="ko-KR" smtClean="0"/>
              <a:t>Click to edit Master title style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07508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19026"/>
            <a:ext cx="109728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062021"/>
            <a:ext cx="109728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429397"/>
            <a:ext cx="28448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40E30-C48E-400A-B8A6-2E2B0A8F65A6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429397"/>
            <a:ext cx="38608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429397"/>
            <a:ext cx="28448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C8801-BE90-4784-87F6-912570187F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923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oggle.com/" TargetMode="Externa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1156546" y="3798235"/>
            <a:ext cx="8503921" cy="976966"/>
          </a:xfrm>
        </p:spPr>
        <p:txBody>
          <a:bodyPr/>
          <a:lstStyle/>
          <a:p>
            <a:r>
              <a:rPr lang="en-US" altLang="ko-KR" b="1" dirty="0" smtClean="0"/>
              <a:t>Grocery Delivery Application</a:t>
            </a:r>
            <a:endParaRPr lang="ko-KR" alt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328749" y="4775201"/>
            <a:ext cx="3014134" cy="1803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</a:t>
            </a:r>
          </a:p>
          <a:p>
            <a:pPr algn="ctr"/>
            <a:endParaRPr lang="en-US" b="1" dirty="0" smtClean="0">
              <a:solidFill>
                <a:schemeClr val="accent6"/>
              </a:solidFill>
            </a:endParaRPr>
          </a:p>
          <a:p>
            <a:pPr algn="ctr"/>
            <a:r>
              <a:rPr lang="en-US" sz="2000" b="1" dirty="0" smtClean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Rajeshwari.P</a:t>
            </a:r>
          </a:p>
          <a:p>
            <a:pPr algn="ctr"/>
            <a:r>
              <a:rPr lang="en-US" sz="2000" b="1" dirty="0" smtClean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Shailaja Dhumale</a:t>
            </a:r>
            <a:endParaRPr lang="en-US" sz="2000" b="1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Rahul.S</a:t>
            </a:r>
            <a:endParaRPr lang="en-IN" sz="2000" b="1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501744" y="4775201"/>
            <a:ext cx="3014134" cy="1803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 smtClean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000" b="1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 the guidance of</a:t>
            </a:r>
          </a:p>
          <a:p>
            <a:pPr algn="ctr"/>
            <a:r>
              <a:rPr lang="en-US" sz="2000" b="1" dirty="0" smtClean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Mrs.Pavithra</a:t>
            </a:r>
          </a:p>
        </p:txBody>
      </p:sp>
    </p:spTree>
    <p:extLst>
      <p:ext uri="{BB962C8B-B14F-4D97-AF65-F5344CB8AC3E}">
        <p14:creationId xmlns:p14="http://schemas.microsoft.com/office/powerpoint/2010/main" val="298941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40724" y="0"/>
            <a:ext cx="7661196" cy="796908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CLASS DIAGRAM</a:t>
            </a:r>
            <a:endParaRPr lang="ko-KR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92" y="940526"/>
            <a:ext cx="10171612" cy="591747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 flipV="1">
            <a:off x="2142309" y="1942011"/>
            <a:ext cx="8708" cy="1957252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16455" y="1942011"/>
            <a:ext cx="2893695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9856742" y="1790700"/>
            <a:ext cx="3538" cy="1632314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7505700" y="1790700"/>
            <a:ext cx="238887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7505700" y="4739640"/>
            <a:ext cx="1059180" cy="762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3445397" y="4732020"/>
            <a:ext cx="1564753" cy="762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27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737232" y="1402248"/>
            <a:ext cx="4814586" cy="646496"/>
            <a:chOff x="1134137" y="4903715"/>
            <a:chExt cx="3788647" cy="593535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1134137" y="4903866"/>
              <a:ext cx="3788647" cy="5933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	IMPLEMENTATION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5"/>
              <a:ext cx="184731" cy="53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104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endParaRPr lang="en-US" i="0" dirty="0">
              <a:solidFill>
                <a:schemeClr val="tx1"/>
              </a:solidFill>
            </a:endParaRP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Implementation is the stage where the theoretical design is turned into a working system. </a:t>
            </a: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most crucial stage in achieving a new successful system and in giving confidence on the new system for the users that it will work efficiently and effectively.</a:t>
            </a: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system can be implemented only after thorough testing is done and if it is found to work according to the specification.</a:t>
            </a: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involves careful planning, investigation of the current system and its constraints on implementation, design of methods to achieve the changeover and an evaluation of change over methods a part from planning. </a:t>
            </a: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major tasks of preparing the implementation are education and training of the users and testing of the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system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sz="1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94803" y="34834"/>
            <a:ext cx="7661196" cy="796908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		IMPLEMENTATION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296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b="1" i="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r>
              <a:rPr lang="en-US" sz="2000" i="0" dirty="0" smtClean="0">
                <a:solidFill>
                  <a:srgbClr val="000000"/>
                </a:solidFill>
                <a:latin typeface="ff10"/>
              </a:rPr>
              <a:t>  After </a:t>
            </a:r>
            <a:r>
              <a:rPr lang="en-US" sz="2000" i="0" dirty="0">
                <a:solidFill>
                  <a:srgbClr val="000000"/>
                </a:solidFill>
                <a:latin typeface="ff10"/>
              </a:rPr>
              <a:t>responsibility the plan Online Grocery System, study and investigating all the current or </a:t>
            </a:r>
            <a:r>
              <a:rPr lang="en-US" sz="2000" i="0" dirty="0" smtClean="0">
                <a:solidFill>
                  <a:srgbClr val="000000"/>
                </a:solidFill>
                <a:latin typeface="ff10"/>
              </a:rPr>
              <a:t>      compulsory </a:t>
            </a:r>
            <a:r>
              <a:rPr lang="en-US" sz="2000" i="0" dirty="0">
                <a:solidFill>
                  <a:srgbClr val="000000"/>
                </a:solidFill>
                <a:latin typeface="ff10"/>
              </a:rPr>
              <a:t>functionalities </a:t>
            </a:r>
            <a:r>
              <a:rPr lang="en-US" sz="2000" i="0" dirty="0" smtClean="0">
                <a:solidFill>
                  <a:srgbClr val="000000"/>
                </a:solidFill>
                <a:latin typeface="ff10"/>
              </a:rPr>
              <a:t>of the </a:t>
            </a:r>
            <a:r>
              <a:rPr lang="en-US" sz="2000" i="0" dirty="0">
                <a:solidFill>
                  <a:srgbClr val="000000"/>
                </a:solidFill>
                <a:latin typeface="ff10"/>
              </a:rPr>
              <a:t>organization, the  next job is to do the viability study for the </a:t>
            </a:r>
            <a:r>
              <a:rPr lang="en-US" sz="2000" i="0" dirty="0" smtClean="0">
                <a:solidFill>
                  <a:srgbClr val="000000"/>
                </a:solidFill>
                <a:latin typeface="ff10"/>
              </a:rPr>
              <a:t>   project.</a:t>
            </a:r>
          </a:p>
          <a:p>
            <a:endParaRPr lang="en-US" sz="2000" i="0" dirty="0">
              <a:solidFill>
                <a:srgbClr val="000000"/>
              </a:solidFill>
              <a:latin typeface="ff10"/>
            </a:endParaRPr>
          </a:p>
          <a:p>
            <a:r>
              <a:rPr lang="en-US" sz="2000" i="0" dirty="0">
                <a:solidFill>
                  <a:srgbClr val="000000"/>
                </a:solidFill>
                <a:latin typeface="ff10"/>
              </a:rPr>
              <a:t> All plans feasible – given limitless resources and  immeasurable time. All the conceivable ways to deliver a solution  to the given problem are find by feasibility study. </a:t>
            </a:r>
            <a:endParaRPr lang="en-US" sz="2000" i="0" dirty="0" smtClean="0">
              <a:solidFill>
                <a:srgbClr val="000000"/>
              </a:solidFill>
              <a:latin typeface="ff10"/>
            </a:endParaRPr>
          </a:p>
          <a:p>
            <a:endParaRPr lang="en-US" sz="2000" i="0" dirty="0">
              <a:solidFill>
                <a:srgbClr val="000000"/>
              </a:solidFill>
              <a:latin typeface="ff10"/>
            </a:endParaRPr>
          </a:p>
          <a:p>
            <a:r>
              <a:rPr lang="en-US" sz="2000" i="0" dirty="0">
                <a:solidFill>
                  <a:srgbClr val="000000"/>
                </a:solidFill>
                <a:latin typeface="ff10"/>
              </a:rPr>
              <a:t>This planned answer would please all the worker need and must be flexible plenty so that future </a:t>
            </a:r>
            <a:r>
              <a:rPr lang="en-US" sz="2000" i="0" dirty="0" smtClean="0">
                <a:solidFill>
                  <a:srgbClr val="000000"/>
                </a:solidFill>
                <a:latin typeface="ff10"/>
              </a:rPr>
              <a:t>  studies </a:t>
            </a:r>
            <a:r>
              <a:rPr lang="en-US" sz="2000" i="0" dirty="0">
                <a:solidFill>
                  <a:srgbClr val="000000"/>
                </a:solidFill>
                <a:latin typeface="ff10"/>
              </a:rPr>
              <a:t>can be simply done founded on the  future imminent supplies.</a:t>
            </a: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44632" y="0"/>
            <a:ext cx="7661196" cy="79690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FEASIBILITY STUDY</a:t>
            </a:r>
            <a:endParaRPr lang="ko-KR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5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1" i="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r>
              <a:rPr lang="en-US" sz="2000" i="0" dirty="0">
                <a:solidFill>
                  <a:srgbClr val="000000"/>
                </a:solidFill>
                <a:latin typeface="ff10"/>
              </a:rPr>
              <a:t>This is very important aspects to be considered while developing a project. </a:t>
            </a:r>
          </a:p>
          <a:p>
            <a:endParaRPr lang="en-US" sz="2000" dirty="0">
              <a:solidFill>
                <a:srgbClr val="000000"/>
              </a:solidFill>
              <a:latin typeface="ff10"/>
            </a:endParaRPr>
          </a:p>
          <a:p>
            <a:r>
              <a:rPr lang="en-US" sz="2000" i="0" dirty="0">
                <a:solidFill>
                  <a:srgbClr val="000000"/>
                </a:solidFill>
                <a:latin typeface="ff10"/>
              </a:rPr>
              <a:t>We decided the technology for our project founded on smallest conceivable charge influence. </a:t>
            </a:r>
          </a:p>
          <a:p>
            <a:endParaRPr lang="en-US" sz="2000" i="0" dirty="0">
              <a:solidFill>
                <a:srgbClr val="000000"/>
              </a:solidFill>
              <a:latin typeface="ff10"/>
            </a:endParaRPr>
          </a:p>
          <a:p>
            <a:r>
              <a:rPr lang="en-US" sz="2000" i="0" dirty="0">
                <a:solidFill>
                  <a:srgbClr val="000000"/>
                </a:solidFill>
                <a:latin typeface="ff10"/>
              </a:rPr>
              <a:t>Entirely tools and system fee obligates to be done by developer. </a:t>
            </a:r>
          </a:p>
          <a:p>
            <a:endParaRPr lang="en-US" sz="2000" i="0" dirty="0">
              <a:solidFill>
                <a:srgbClr val="000000"/>
              </a:solidFill>
              <a:latin typeface="ff10"/>
            </a:endParaRPr>
          </a:p>
          <a:p>
            <a:r>
              <a:rPr lang="en-US" sz="2000" i="0" dirty="0">
                <a:solidFill>
                  <a:srgbClr val="000000"/>
                </a:solidFill>
                <a:latin typeface="ff10"/>
              </a:rPr>
              <a:t>Completely we have projected that the benefits the creator is going to receive from the planned </a:t>
            </a:r>
            <a:r>
              <a:rPr lang="en-US" sz="2000" i="0" dirty="0" smtClean="0">
                <a:solidFill>
                  <a:srgbClr val="000000"/>
                </a:solidFill>
                <a:latin typeface="ff10"/>
              </a:rPr>
              <a:t>   system </a:t>
            </a:r>
            <a:r>
              <a:rPr lang="en-US" sz="2000" i="0" dirty="0">
                <a:solidFill>
                  <a:srgbClr val="000000"/>
                </a:solidFill>
                <a:latin typeface="ff10"/>
              </a:rPr>
              <a:t>will surely </a:t>
            </a:r>
            <a:r>
              <a:rPr lang="en-US" sz="2000" i="0" dirty="0" smtClean="0">
                <a:solidFill>
                  <a:srgbClr val="000000"/>
                </a:solidFill>
                <a:latin typeface="ff10"/>
              </a:rPr>
              <a:t>dazed the </a:t>
            </a:r>
            <a:r>
              <a:rPr lang="en-US" sz="2000" i="0" dirty="0">
                <a:solidFill>
                  <a:srgbClr val="000000"/>
                </a:solidFill>
                <a:latin typeface="ff10"/>
              </a:rPr>
              <a:t>initial prices and the later on organizational cost for system. </a:t>
            </a: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73181" y="0"/>
            <a:ext cx="7661196" cy="796908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  <a:effectLst/>
              </a:rPr>
              <a:t>	ECONOMIC FEASIBILITY</a:t>
            </a:r>
            <a:endParaRPr lang="ko-KR" altLang="en-US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584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i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technical feasibility education contains study of function, presentation and restraints that may move the ability to </a:t>
            </a:r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achieve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suitable system. </a:t>
            </a:r>
          </a:p>
          <a:p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this possibility study, we deliberate whole functionality to be in the organization, as labelled in </a:t>
            </a:r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Obligation </a:t>
            </a:r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Specification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(SOS), and checked if the whole thing was possible using </a:t>
            </a:r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types of frontend and </a:t>
            </a:r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 operations</a:t>
            </a:r>
            <a:endParaRPr lang="en-US" sz="2000" i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73180" y="43543"/>
            <a:ext cx="7661196" cy="796908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  <a:effectLst/>
              </a:rPr>
              <a:t>	TECHNICAL FEASIBILITY</a:t>
            </a:r>
            <a:endParaRPr lang="ko-KR" altLang="en-US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3618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346831" y="1402248"/>
            <a:ext cx="3325419" cy="663916"/>
            <a:chOff x="1613837" y="4903715"/>
            <a:chExt cx="2616806" cy="609528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1613837" y="4919860"/>
              <a:ext cx="2616806" cy="5933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    MODULES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5"/>
              <a:ext cx="184731" cy="53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710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49234"/>
            <a:ext cx="12192000" cy="590876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1800" b="1" i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Admin </a:t>
            </a:r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/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Admin has the official powers to control the flow of the data from one part of the system to the other. </a:t>
            </a:r>
            <a:r>
              <a:rPr lang="en-US" sz="18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</a:p>
          <a:p>
            <a:pPr marL="0" indent="0"/>
            <a:r>
              <a:rPr lang="en-US" sz="18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 can manipulate the access of the users to the data. </a:t>
            </a:r>
          </a:p>
          <a:p>
            <a:pPr marL="0" indent="0"/>
            <a:r>
              <a:rPr lang="en-US" sz="18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Hence </a:t>
            </a:r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the data will be reflected in clean and well data in the </a:t>
            </a:r>
            <a:r>
              <a:rPr lang="en-US" sz="18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interfaces.</a:t>
            </a:r>
          </a:p>
          <a:p>
            <a:pPr marL="0" indent="0"/>
            <a:endParaRPr lang="en-US" sz="1800" i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   </a:t>
            </a:r>
            <a:r>
              <a:rPr lang="en-US" sz="1800" b="1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 </a:t>
            </a:r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Check the all products and give order of products. Check order status and see recently add </a:t>
            </a:r>
            <a:r>
              <a:rPr lang="en-US" sz="18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  </a:t>
            </a:r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products. </a:t>
            </a:r>
            <a:r>
              <a:rPr lang="en-US" sz="18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endParaRPr lang="en-US" sz="1800" i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/>
            <a:r>
              <a:rPr lang="en-US" sz="18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   </a:t>
            </a:r>
            <a:r>
              <a:rPr lang="en-US" sz="1800" b="1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</a:t>
            </a:r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The order from the dealer is taken through phone and the products; quality is entered by an employee.                </a:t>
            </a:r>
            <a:r>
              <a:rPr lang="en-US" sz="18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After </a:t>
            </a:r>
            <a:r>
              <a:rPr lang="en-US" sz="18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 it resolve be saved in the database and a crystal account will have produced for billing purpose.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263" y="43543"/>
            <a:ext cx="10214928" cy="796908"/>
          </a:xfrm>
        </p:spPr>
        <p:txBody>
          <a:bodyPr/>
          <a:lstStyle/>
          <a:p>
            <a:r>
              <a:rPr lang="en-US" dirty="0" smtClean="0"/>
              <a:t>				</a:t>
            </a:r>
            <a:r>
              <a:rPr lang="en-US" sz="2800" dirty="0" smtClean="0">
                <a:solidFill>
                  <a:schemeClr val="tx1"/>
                </a:solidFill>
              </a:rPr>
              <a:t>MODULES</a:t>
            </a:r>
            <a:endParaRPr lang="en-IN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26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66298"/>
            <a:ext cx="12192000" cy="5891701"/>
          </a:xfrm>
        </p:spPr>
        <p:txBody>
          <a:bodyPr>
            <a:normAutofit/>
          </a:bodyPr>
          <a:lstStyle/>
          <a:p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endParaRPr lang="en-US" sz="2000" i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After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trade, the products will be directed to </a:t>
            </a:r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cart.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 unit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can get the  </a:t>
            </a:r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quantity of        products available.</a:t>
            </a:r>
          </a:p>
          <a:p>
            <a:endParaRPr lang="en-US" sz="2000" i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   </a:t>
            </a:r>
            <a:r>
              <a:rPr lang="en-US" sz="2000" b="1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Payment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endParaRPr lang="en-US" sz="2000" i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Configurable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permit and charge, or authorize only and on conception of invoices</a:t>
            </a:r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Cash on delivery available. </a:t>
            </a:r>
          </a:p>
          <a:p>
            <a:endParaRPr lang="en-US" sz="2000" i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   </a:t>
            </a:r>
            <a:r>
              <a:rPr lang="en-US" sz="2000" b="1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endParaRPr lang="en-US" sz="2000" i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i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Detail </a:t>
            </a:r>
            <a:r>
              <a:rPr lang="en-US" sz="2000" i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about product which is provided by admin.</a:t>
            </a:r>
            <a:endParaRPr lang="ko-KR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2639951" y="1419668"/>
            <a:ext cx="7549078" cy="2325910"/>
            <a:chOff x="1613837" y="4903715"/>
            <a:chExt cx="2616806" cy="2135370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1613837" y="4919860"/>
              <a:ext cx="2616806" cy="2119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    OVERVIEW OF TECHNOLOGIES USED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5"/>
              <a:ext cx="184731" cy="53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70656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346831" y="1402248"/>
            <a:ext cx="3325419" cy="663916"/>
            <a:chOff x="1613837" y="4903715"/>
            <a:chExt cx="2616806" cy="609528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1613837" y="4919860"/>
              <a:ext cx="2616806" cy="5933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INTRODUCTION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5"/>
              <a:ext cx="184731" cy="53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451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was developed by James Gosling at Sun Microsystems Inc in the year 1995, later acquired by Oracle Corporation. </a:t>
            </a:r>
          </a:p>
          <a:p>
            <a:endParaRPr lang="en-IN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a simple programming language. Java makes writing, compiling, and debugging programming easy. It helps to create reusable code and modular programs. </a:t>
            </a:r>
          </a:p>
          <a:p>
            <a:endParaRPr lang="en-IN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is a class-based, object-oriented programming language and is designed to have as few </a:t>
            </a:r>
            <a:r>
              <a:rPr lang="en-IN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implementation </a:t>
            </a:r>
            <a:r>
              <a:rPr lang="en-IN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dependencies as possible. </a:t>
            </a:r>
          </a:p>
          <a:p>
            <a:endParaRPr lang="en-IN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general-purpose programming language made for developers to write once run anywhere that is compiled Java code can run on all platforms that support Java. </a:t>
            </a:r>
          </a:p>
          <a:p>
            <a:endParaRPr lang="en-IN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applications are compiled to byte code that can run on any Java Virtual Machine. The syntax of Java is similar </a:t>
            </a:r>
            <a:r>
              <a:rPr lang="en-IN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c/c</a:t>
            </a:r>
            <a:r>
              <a:rPr lang="en-IN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++.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3223" y="121920"/>
            <a:ext cx="10214928" cy="796908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  <a:effectLst/>
              </a:rPr>
              <a:t>				About JAVA</a:t>
            </a:r>
            <a:endParaRPr lang="ko-KR" altLang="en-US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2969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66651"/>
            <a:ext cx="11730749" cy="5399819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Boot is an open-source micro framework maintained by a company called Pivotal.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provides Java developers with a platform to get started with an auto configurable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production-grade Spring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it, developers can get started quickly without losing time on preparing and configuring their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Spring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Boot is built on top of the Spring framework, and it comes with many dependencies that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plugged into the Spring application.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 are Spring Kafka, Spring LDAP, Spring Web Services, and Spring Security.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developers have to configure each building brick themselves using a lot of XML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configuration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files or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annotations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of the Spring Boot framework is to reduce overall development time and increase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efficiency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having a default setup for unit and integration tests.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want to get started quickly with your Java application, you can easily accept all defaults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and  avoid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XML configuration completely.	</a:t>
            </a:r>
            <a:endParaRPr lang="en-IN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703512" y="77677"/>
            <a:ext cx="7661196" cy="796908"/>
          </a:xfrm>
        </p:spPr>
        <p:txBody>
          <a:bodyPr/>
          <a:lstStyle/>
          <a:p>
            <a:r>
              <a:rPr lang="en-US" altLang="ko-KR" dirty="0" smtClean="0">
                <a:effectLst/>
              </a:rPr>
              <a:t>		</a:t>
            </a:r>
            <a:r>
              <a:rPr lang="en-US" altLang="ko-KR" dirty="0" smtClean="0">
                <a:solidFill>
                  <a:schemeClr val="tx1"/>
                </a:solidFill>
                <a:effectLst/>
              </a:rPr>
              <a:t>About SpringBoot</a:t>
            </a:r>
            <a:endParaRPr lang="ko-KR" altLang="en-US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18508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Well, the Spring framework focuses on providing flexibility through its dependency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injection          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helps to inject the required dependencies quickly but also to develop your application in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         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loosely coupled fashion.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benefits include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A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lightweight framework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Helps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loose coupling dependencies and testability. The modular architecture allows you to pick the parts you need and isolate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them.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 for both XML and annotation configuration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Boot, on the other hand, is focused on shortening the code length and providing you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with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easy way to run your Spring application.</a:t>
            </a:r>
            <a:endParaRPr lang="en-IN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98612" y="77677"/>
            <a:ext cx="9583270" cy="796908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effectLst/>
              </a:rPr>
              <a:t>What’s </a:t>
            </a:r>
            <a:r>
              <a:rPr lang="en-US" altLang="ko-KR" dirty="0">
                <a:solidFill>
                  <a:schemeClr val="tx1"/>
                </a:solidFill>
                <a:effectLst/>
              </a:rPr>
              <a:t>the Difference Between Spring and Spring Boot?</a:t>
            </a:r>
            <a:endParaRPr lang="ko-KR" altLang="en-US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4936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27382" y="1358186"/>
            <a:ext cx="11203367" cy="502570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 configuration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Developers can automatically configure their Spring application.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Spring Boot is also capable of changing the configuration based on the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dependencies   you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example, when you list “MySQL” as a dependency, it will configure your Spring application with the “MySQL connector” included.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want to add a custom configuration, you can create a class that overrides the default configuration for your “MySQL connector”. </a:t>
            </a:r>
            <a:endParaRPr 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Standalone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There’s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need to deploy your application to a web server. You simply enter the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run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command to start the application.</a:t>
            </a:r>
            <a:endParaRPr lang="en-IN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		Features of SPRINGBOOT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009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57942"/>
            <a:ext cx="12192000" cy="5900058"/>
          </a:xfrm>
        </p:spPr>
        <p:txBody>
          <a:bodyPr>
            <a:normAutofit/>
          </a:bodyPr>
          <a:lstStyle/>
          <a:p>
            <a:r>
              <a:rPr lang="en-US" sz="2000" i="0" dirty="0" smtClean="0">
                <a:solidFill>
                  <a:schemeClr val="tx1"/>
                </a:solidFill>
              </a:rPr>
              <a:t>	Representational </a:t>
            </a:r>
            <a:r>
              <a:rPr lang="en-US" sz="2000" i="0" dirty="0">
                <a:solidFill>
                  <a:schemeClr val="tx1"/>
                </a:solidFill>
              </a:rPr>
              <a:t>State Transfer (REST) is an architectural style that defines a set of constraints to be used for </a:t>
            </a:r>
            <a:r>
              <a:rPr lang="en-US" sz="2000" i="0" dirty="0" smtClean="0">
                <a:solidFill>
                  <a:schemeClr val="tx1"/>
                </a:solidFill>
              </a:rPr>
              <a:t>                 creating </a:t>
            </a:r>
            <a:r>
              <a:rPr lang="en-US" sz="2000" i="0" dirty="0">
                <a:solidFill>
                  <a:schemeClr val="tx1"/>
                </a:solidFill>
              </a:rPr>
              <a:t>web services. REST API is a way of accessing web services in a simple and flexible way without having </a:t>
            </a:r>
            <a:r>
              <a:rPr lang="en-US" sz="2000" i="0" dirty="0" smtClean="0">
                <a:solidFill>
                  <a:schemeClr val="tx1"/>
                </a:solidFill>
              </a:rPr>
              <a:t>     any processing.</a:t>
            </a:r>
            <a:endParaRPr lang="en-IN" sz="2000" i="0" dirty="0">
              <a:solidFill>
                <a:schemeClr val="tx1"/>
              </a:solidFill>
            </a:endParaRPr>
          </a:p>
          <a:p>
            <a:endParaRPr lang="en-US" sz="2000" i="0" dirty="0" smtClean="0">
              <a:solidFill>
                <a:schemeClr val="tx1"/>
              </a:solidFill>
            </a:endParaRPr>
          </a:p>
          <a:p>
            <a:r>
              <a:rPr lang="en-US" sz="2000" i="0" dirty="0">
                <a:solidFill>
                  <a:schemeClr val="tx1"/>
                </a:solidFill>
              </a:rPr>
              <a:t>	It’s used to fetch or give some information from a web service. All communication done via REST API uses only </a:t>
            </a:r>
            <a:r>
              <a:rPr lang="en-US" sz="2000" i="0" dirty="0" smtClean="0">
                <a:solidFill>
                  <a:schemeClr val="tx1"/>
                </a:solidFill>
              </a:rPr>
              <a:t>   HTTP </a:t>
            </a:r>
            <a:r>
              <a:rPr lang="en-US" sz="2000" i="0" dirty="0">
                <a:solidFill>
                  <a:schemeClr val="tx1"/>
                </a:solidFill>
              </a:rPr>
              <a:t>request</a:t>
            </a:r>
            <a:r>
              <a:rPr lang="en-US" sz="2000" i="0" dirty="0" smtClean="0">
                <a:solidFill>
                  <a:schemeClr val="tx1"/>
                </a:solidFill>
              </a:rPr>
              <a:t>.</a:t>
            </a:r>
          </a:p>
          <a:p>
            <a:endParaRPr lang="en-US" sz="2000" i="0" dirty="0" smtClean="0">
              <a:solidFill>
                <a:schemeClr val="tx1"/>
              </a:solidFill>
            </a:endParaRPr>
          </a:p>
          <a:p>
            <a:r>
              <a:rPr lang="en-US" sz="2000" i="0" dirty="0">
                <a:solidFill>
                  <a:schemeClr val="tx1"/>
                </a:solidFill>
              </a:rPr>
              <a:t>	 An API for a website is code that allows two software programs to communicate with each other. The API spells out the proper way for a developer to write a program requesting services from an operating system or other </a:t>
            </a:r>
            <a:r>
              <a:rPr lang="en-US" sz="2000" i="0" dirty="0" smtClean="0">
                <a:solidFill>
                  <a:schemeClr val="tx1"/>
                </a:solidFill>
              </a:rPr>
              <a:t>     application</a:t>
            </a:r>
            <a:r>
              <a:rPr lang="en-US" sz="2000" i="0" dirty="0">
                <a:solidFill>
                  <a:schemeClr val="tx1"/>
                </a:solidFill>
              </a:rPr>
              <a:t>.</a:t>
            </a:r>
            <a:endParaRPr lang="en-US" sz="2000" i="0" dirty="0" smtClean="0">
              <a:solidFill>
                <a:schemeClr val="tx1"/>
              </a:solidFill>
            </a:endParaRPr>
          </a:p>
          <a:p>
            <a:endParaRPr lang="en-US" sz="2000" i="0" dirty="0">
              <a:solidFill>
                <a:schemeClr val="tx1"/>
              </a:solidFill>
            </a:endParaRPr>
          </a:p>
          <a:p>
            <a:r>
              <a:rPr lang="en-US" sz="2000" i="0" dirty="0">
                <a:solidFill>
                  <a:schemeClr val="tx1"/>
                </a:solidFill>
              </a:rPr>
              <a:t>	</a:t>
            </a:r>
            <a:r>
              <a:rPr lang="en-US" sz="2000" b="1" i="0" dirty="0" smtClean="0">
                <a:solidFill>
                  <a:schemeClr val="tx1"/>
                </a:solidFill>
              </a:rPr>
              <a:t>Working </a:t>
            </a:r>
            <a:r>
              <a:rPr lang="en-US" sz="2000" b="1" i="0" dirty="0">
                <a:solidFill>
                  <a:schemeClr val="tx1"/>
                </a:solidFill>
              </a:rPr>
              <a:t>:</a:t>
            </a:r>
            <a:r>
              <a:rPr lang="en-US" sz="2000" i="0" dirty="0" smtClean="0">
                <a:solidFill>
                  <a:schemeClr val="tx1"/>
                </a:solidFill>
              </a:rPr>
              <a:t> </a:t>
            </a:r>
            <a:r>
              <a:rPr lang="en-US" sz="2000" i="0" dirty="0">
                <a:solidFill>
                  <a:schemeClr val="tx1"/>
                </a:solidFill>
              </a:rPr>
              <a:t>A request is sent from client to server in the form of a web URL as HTTP GET or POST or PUT or DELETE request. After that, a response comes back from the server in the form of a resource which can be anything like HTML, XML, Image, or JSON. But now JSON is the most popular format being used in Web Services</a:t>
            </a:r>
            <a:r>
              <a:rPr lang="en-US" sz="2000" i="0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239349" y="606"/>
            <a:ext cx="10214928" cy="796908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				REST API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660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31818"/>
            <a:ext cx="12192000" cy="5926182"/>
          </a:xfrm>
        </p:spPr>
        <p:txBody>
          <a:bodyPr>
            <a:normAutofit lnSpcReduction="10000"/>
          </a:bodyPr>
          <a:lstStyle/>
          <a:p>
            <a:r>
              <a:rPr lang="en-US" i="0" dirty="0" smtClean="0">
                <a:solidFill>
                  <a:schemeClr val="tx1"/>
                </a:solidFill>
              </a:rPr>
              <a:t>	</a:t>
            </a:r>
            <a:r>
              <a:rPr lang="en-US" sz="2000" i="0" dirty="0" smtClean="0">
                <a:solidFill>
                  <a:schemeClr val="tx1"/>
                </a:solidFill>
              </a:rPr>
              <a:t>In </a:t>
            </a:r>
            <a:r>
              <a:rPr lang="en-US" sz="2000" i="0" dirty="0">
                <a:solidFill>
                  <a:schemeClr val="tx1"/>
                </a:solidFill>
              </a:rPr>
              <a:t>HTTP there are </a:t>
            </a:r>
            <a:r>
              <a:rPr lang="en-US" sz="2000" i="0" dirty="0" smtClean="0">
                <a:solidFill>
                  <a:schemeClr val="tx1"/>
                </a:solidFill>
              </a:rPr>
              <a:t>4 </a:t>
            </a:r>
            <a:r>
              <a:rPr lang="en-US" sz="2000" i="0" dirty="0">
                <a:solidFill>
                  <a:schemeClr val="tx1"/>
                </a:solidFill>
              </a:rPr>
              <a:t>methods that are commonly used in a REST-based Architecture i.e., POST, GET, PUT, and </a:t>
            </a:r>
            <a:r>
              <a:rPr lang="en-US" sz="2000" i="0" dirty="0" smtClean="0">
                <a:solidFill>
                  <a:schemeClr val="tx1"/>
                </a:solidFill>
              </a:rPr>
              <a:t>         DELETE</a:t>
            </a:r>
            <a:r>
              <a:rPr lang="en-US" sz="2000" i="0" dirty="0">
                <a:solidFill>
                  <a:schemeClr val="tx1"/>
                </a:solidFill>
              </a:rPr>
              <a:t>. </a:t>
            </a:r>
            <a:endParaRPr lang="en-US" sz="2000" i="0" dirty="0" smtClean="0">
              <a:solidFill>
                <a:schemeClr val="tx1"/>
              </a:solidFill>
            </a:endParaRPr>
          </a:p>
          <a:p>
            <a:endParaRPr lang="en-US" sz="2000" i="0" dirty="0">
              <a:solidFill>
                <a:schemeClr val="tx1"/>
              </a:solidFill>
            </a:endParaRPr>
          </a:p>
          <a:p>
            <a:r>
              <a:rPr lang="en-US" sz="2000" i="0" dirty="0">
                <a:solidFill>
                  <a:schemeClr val="tx1"/>
                </a:solidFill>
              </a:rPr>
              <a:t>	</a:t>
            </a:r>
            <a:r>
              <a:rPr lang="en-US" sz="2000" b="1" i="0" dirty="0" smtClean="0">
                <a:solidFill>
                  <a:schemeClr val="tx1"/>
                </a:solidFill>
              </a:rPr>
              <a:t>GET</a:t>
            </a:r>
            <a:r>
              <a:rPr lang="en-US" sz="2000" b="1" i="0" dirty="0">
                <a:solidFill>
                  <a:schemeClr val="tx1"/>
                </a:solidFill>
              </a:rPr>
              <a:t>: </a:t>
            </a:r>
            <a:r>
              <a:rPr lang="en-US" sz="2000" i="0" dirty="0" smtClean="0">
                <a:solidFill>
                  <a:schemeClr val="tx1"/>
                </a:solidFill>
              </a:rPr>
              <a:t>The </a:t>
            </a:r>
            <a:r>
              <a:rPr lang="en-US" sz="2000" i="0" dirty="0">
                <a:solidFill>
                  <a:schemeClr val="tx1"/>
                </a:solidFill>
              </a:rPr>
              <a:t>HTTP GET method is used to read (or retrieve) a representation of a resource. In the safe path, GET </a:t>
            </a:r>
            <a:r>
              <a:rPr lang="en-US" sz="2000" i="0" dirty="0" smtClean="0">
                <a:solidFill>
                  <a:schemeClr val="tx1"/>
                </a:solidFill>
              </a:rPr>
              <a:t>       returns </a:t>
            </a:r>
            <a:r>
              <a:rPr lang="en-US" sz="2000" i="0" dirty="0">
                <a:solidFill>
                  <a:schemeClr val="tx1"/>
                </a:solidFill>
              </a:rPr>
              <a:t>a representation in XML or JSON and an HTTP response code of 200 (OK). In an error case, it most often </a:t>
            </a:r>
            <a:r>
              <a:rPr lang="en-US" sz="2000" i="0" dirty="0" smtClean="0">
                <a:solidFill>
                  <a:schemeClr val="tx1"/>
                </a:solidFill>
              </a:rPr>
              <a:t>  returns </a:t>
            </a:r>
            <a:r>
              <a:rPr lang="en-US" sz="2000" i="0" dirty="0">
                <a:solidFill>
                  <a:schemeClr val="tx1"/>
                </a:solidFill>
              </a:rPr>
              <a:t>a 404 (NOT FOUND) or 400 (BAD REQUEST).  </a:t>
            </a:r>
            <a:r>
              <a:rPr lang="en-US" sz="2000" i="0" dirty="0" smtClean="0">
                <a:solidFill>
                  <a:schemeClr val="tx1"/>
                </a:solidFill>
              </a:rPr>
              <a:t>	</a:t>
            </a:r>
          </a:p>
          <a:p>
            <a:endParaRPr lang="en-US" sz="2000" i="0" dirty="0">
              <a:solidFill>
                <a:schemeClr val="tx1"/>
              </a:solidFill>
            </a:endParaRPr>
          </a:p>
          <a:p>
            <a:r>
              <a:rPr lang="en-US" sz="2000" i="0" dirty="0" smtClean="0">
                <a:solidFill>
                  <a:schemeClr val="tx1"/>
                </a:solidFill>
              </a:rPr>
              <a:t>	</a:t>
            </a:r>
            <a:r>
              <a:rPr lang="en-US" sz="2000" b="1" i="0" dirty="0" smtClean="0">
                <a:solidFill>
                  <a:schemeClr val="tx1"/>
                </a:solidFill>
              </a:rPr>
              <a:t>POST</a:t>
            </a:r>
            <a:r>
              <a:rPr lang="en-US" sz="2000" b="1" i="0" dirty="0">
                <a:solidFill>
                  <a:schemeClr val="tx1"/>
                </a:solidFill>
              </a:rPr>
              <a:t>: </a:t>
            </a:r>
            <a:r>
              <a:rPr lang="en-US" sz="2000" i="0" dirty="0">
                <a:solidFill>
                  <a:schemeClr val="tx1"/>
                </a:solidFill>
              </a:rPr>
              <a:t>The POST verb is most often utilized to create new resources. In particular, it’s used to create subordinate </a:t>
            </a:r>
            <a:r>
              <a:rPr lang="en-US" sz="2000" i="0" dirty="0" smtClean="0">
                <a:solidFill>
                  <a:schemeClr val="tx1"/>
                </a:solidFill>
              </a:rPr>
              <a:t> resources</a:t>
            </a:r>
            <a:r>
              <a:rPr lang="en-US" sz="2000" i="0" dirty="0">
                <a:solidFill>
                  <a:schemeClr val="tx1"/>
                </a:solidFill>
              </a:rPr>
              <a:t>. That is, subordinate to some other (e.g. parent) resource. On successful creation, return HTTP status </a:t>
            </a:r>
            <a:r>
              <a:rPr lang="en-US" sz="2000" i="0" dirty="0" smtClean="0">
                <a:solidFill>
                  <a:schemeClr val="tx1"/>
                </a:solidFill>
              </a:rPr>
              <a:t> 201</a:t>
            </a:r>
            <a:r>
              <a:rPr lang="en-US" sz="2000" i="0" dirty="0">
                <a:solidFill>
                  <a:schemeClr val="tx1"/>
                </a:solidFill>
              </a:rPr>
              <a:t>, returning a Location header with a link to the newly-created resource with the 201 HTTP status</a:t>
            </a:r>
            <a:r>
              <a:rPr lang="en-US" sz="2000" i="0" dirty="0" smtClean="0">
                <a:solidFill>
                  <a:schemeClr val="tx1"/>
                </a:solidFill>
              </a:rPr>
              <a:t>.</a:t>
            </a:r>
          </a:p>
          <a:p>
            <a:endParaRPr lang="en-US" sz="2000" i="0" dirty="0">
              <a:solidFill>
                <a:schemeClr val="tx1"/>
              </a:solidFill>
            </a:endParaRPr>
          </a:p>
          <a:p>
            <a:r>
              <a:rPr lang="en-US" sz="2000" i="0" dirty="0">
                <a:solidFill>
                  <a:schemeClr val="tx1"/>
                </a:solidFill>
              </a:rPr>
              <a:t>	</a:t>
            </a:r>
            <a:r>
              <a:rPr lang="en-US" sz="2000" b="1" i="0" dirty="0">
                <a:solidFill>
                  <a:schemeClr val="tx1"/>
                </a:solidFill>
              </a:rPr>
              <a:t>PUT: </a:t>
            </a:r>
            <a:r>
              <a:rPr lang="en-US" sz="2000" i="0" dirty="0">
                <a:solidFill>
                  <a:schemeClr val="tx1"/>
                </a:solidFill>
              </a:rPr>
              <a:t>It is used for updating the capabilities. However, PUT can also be used to create a resource in the case </a:t>
            </a:r>
            <a:r>
              <a:rPr lang="en-US" sz="2000" i="0" dirty="0" smtClean="0">
                <a:solidFill>
                  <a:schemeClr val="tx1"/>
                </a:solidFill>
              </a:rPr>
              <a:t>        where </a:t>
            </a:r>
            <a:r>
              <a:rPr lang="en-US" sz="2000" i="0" dirty="0">
                <a:solidFill>
                  <a:schemeClr val="tx1"/>
                </a:solidFill>
              </a:rPr>
              <a:t>the resource ID is chosen by the client instead of by the server. In other words, if the PUT is to a URI that </a:t>
            </a:r>
            <a:r>
              <a:rPr lang="en-US" sz="2000" i="0" dirty="0" smtClean="0">
                <a:solidFill>
                  <a:schemeClr val="tx1"/>
                </a:solidFill>
              </a:rPr>
              <a:t>    contains </a:t>
            </a:r>
            <a:r>
              <a:rPr lang="en-US" sz="2000" i="0" dirty="0">
                <a:solidFill>
                  <a:schemeClr val="tx1"/>
                </a:solidFill>
              </a:rPr>
              <a:t>the value of a non-existent resource ID. On successful update, return 200 (or 204 if not returning any </a:t>
            </a:r>
            <a:r>
              <a:rPr lang="en-US" sz="2000" i="0" dirty="0" smtClean="0">
                <a:solidFill>
                  <a:schemeClr val="tx1"/>
                </a:solidFill>
              </a:rPr>
              <a:t>    content </a:t>
            </a:r>
            <a:r>
              <a:rPr lang="en-US" sz="2000" i="0" dirty="0">
                <a:solidFill>
                  <a:schemeClr val="tx1"/>
                </a:solidFill>
              </a:rPr>
              <a:t>in the body) from a PUT</a:t>
            </a:r>
            <a:r>
              <a:rPr lang="en-US" sz="2000" i="0" dirty="0" smtClean="0">
                <a:solidFill>
                  <a:schemeClr val="tx1"/>
                </a:solidFill>
              </a:rPr>
              <a:t>.</a:t>
            </a:r>
            <a:endParaRPr lang="en-IN" sz="2000" i="0" dirty="0">
              <a:solidFill>
                <a:schemeClr val="tx1"/>
              </a:solidFill>
            </a:endParaRPr>
          </a:p>
          <a:p>
            <a:endParaRPr lang="en-US" sz="2000" i="0" dirty="0" smtClean="0">
              <a:solidFill>
                <a:schemeClr val="tx1"/>
              </a:solidFill>
            </a:endParaRPr>
          </a:p>
          <a:p>
            <a:r>
              <a:rPr lang="en-US" sz="2000" i="0" dirty="0">
                <a:solidFill>
                  <a:schemeClr val="tx1"/>
                </a:solidFill>
              </a:rPr>
              <a:t>	</a:t>
            </a:r>
            <a:r>
              <a:rPr lang="en-US" sz="2000" b="1" i="0" dirty="0">
                <a:solidFill>
                  <a:schemeClr val="tx1"/>
                </a:solidFill>
              </a:rPr>
              <a:t>DELETE: </a:t>
            </a:r>
            <a:r>
              <a:rPr lang="en-US" sz="2000" i="0" dirty="0">
                <a:solidFill>
                  <a:schemeClr val="tx1"/>
                </a:solidFill>
              </a:rPr>
              <a:t>It is used to delete a resource identified by a URI. On successful deletion, return HTTP status 200 (OK) </a:t>
            </a:r>
            <a:r>
              <a:rPr lang="en-US" sz="2000" i="0" dirty="0" smtClean="0">
                <a:solidFill>
                  <a:schemeClr val="tx1"/>
                </a:solidFill>
              </a:rPr>
              <a:t>    along </a:t>
            </a:r>
            <a:r>
              <a:rPr lang="en-US" sz="2000" i="0" dirty="0">
                <a:solidFill>
                  <a:schemeClr val="tx1"/>
                </a:solidFill>
              </a:rPr>
              <a:t>with a response body.</a:t>
            </a:r>
            <a:endParaRPr lang="en-IN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064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57943"/>
            <a:ext cx="12192000" cy="5900057"/>
          </a:xfrm>
        </p:spPr>
        <p:txBody>
          <a:bodyPr/>
          <a:lstStyle/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</a:rPr>
              <a:t>JPA stands for Java Persistence API (Application Programming Interface). It was initially released on                11 May 2006. </a:t>
            </a:r>
            <a:endParaRPr lang="en-US" sz="2000" i="0" dirty="0" smtClean="0">
              <a:solidFill>
                <a:schemeClr val="tx1"/>
              </a:solidFill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</a:rPr>
              <a:t>It is a Java specification that gives some functionality and standard to ORM tools. It is used to examine,        control, and persist data between Java objects and relational </a:t>
            </a:r>
            <a:r>
              <a:rPr lang="en-US" sz="2000" i="0" dirty="0" smtClean="0">
                <a:solidFill>
                  <a:schemeClr val="tx1"/>
                </a:solidFill>
              </a:rPr>
              <a:t>databases.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</a:rPr>
              <a:t>The JPA specification defines the object-relational mapping internally, rather than relying on </a:t>
            </a:r>
            <a:r>
              <a:rPr lang="en-US" sz="2000" i="0" dirty="0" smtClean="0">
                <a:solidFill>
                  <a:schemeClr val="tx1"/>
                </a:solidFill>
              </a:rPr>
              <a:t>vendor-</a:t>
            </a:r>
            <a:r>
              <a:rPr lang="en-US" sz="2000" i="0" dirty="0">
                <a:solidFill>
                  <a:schemeClr val="tx1"/>
                </a:solidFill>
              </a:rPr>
              <a:t> </a:t>
            </a:r>
            <a:r>
              <a:rPr lang="en-US" sz="2000" i="0" dirty="0" smtClean="0">
                <a:solidFill>
                  <a:schemeClr val="tx1"/>
                </a:solidFill>
              </a:rPr>
              <a:t>            specific </a:t>
            </a:r>
            <a:r>
              <a:rPr lang="en-US" sz="2000" i="0" dirty="0">
                <a:solidFill>
                  <a:schemeClr val="tx1"/>
                </a:solidFill>
              </a:rPr>
              <a:t>mapping implementations. </a:t>
            </a:r>
            <a:endParaRPr lang="en-US" sz="2000" i="0" dirty="0" smtClean="0">
              <a:solidFill>
                <a:schemeClr val="tx1"/>
              </a:solidFill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</a:rPr>
              <a:t>JPA is based on the Java programming model that applies to Java Enterprise Edition (Java EE) </a:t>
            </a:r>
            <a:r>
              <a:rPr lang="en-US" sz="2000" i="0" dirty="0" smtClean="0">
                <a:solidFill>
                  <a:schemeClr val="tx1"/>
                </a:solidFill>
              </a:rPr>
              <a:t>                   environments,</a:t>
            </a:r>
            <a:r>
              <a:rPr lang="en-US" sz="2000" i="0" dirty="0">
                <a:solidFill>
                  <a:schemeClr val="tx1"/>
                </a:solidFill>
              </a:rPr>
              <a:t> but JPA can function within a Java SE environment for testing application functions</a:t>
            </a:r>
            <a:r>
              <a:rPr lang="en-US" sz="2000" i="0" dirty="0" smtClean="0">
                <a:solidFill>
                  <a:schemeClr val="tx1"/>
                </a:solidFill>
              </a:rPr>
              <a:t>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</a:rPr>
              <a:t>JPA represents a simplification of the persistence programming model.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chemeClr val="tx1"/>
                </a:solidFill>
              </a:rPr>
              <a:t>The </a:t>
            </a:r>
            <a:r>
              <a:rPr lang="en-US" sz="2000" i="0" dirty="0">
                <a:solidFill>
                  <a:schemeClr val="tx1"/>
                </a:solidFill>
              </a:rPr>
              <a:t>JPA specification explicitly defines the object-relational mapping, rather than relying on </a:t>
            </a:r>
            <a:r>
              <a:rPr lang="en-US" sz="2000" i="0" dirty="0" smtClean="0">
                <a:solidFill>
                  <a:schemeClr val="tx1"/>
                </a:solidFill>
              </a:rPr>
              <a:t>                     vendor-specific mapping </a:t>
            </a:r>
            <a:r>
              <a:rPr lang="en-US" sz="2000" i="0" dirty="0">
                <a:solidFill>
                  <a:schemeClr val="tx1"/>
                </a:solidFill>
              </a:rPr>
              <a:t>implementations</a:t>
            </a:r>
            <a:r>
              <a:rPr lang="en-US" sz="2000" i="0" dirty="0" smtClean="0">
                <a:solidFill>
                  <a:schemeClr val="tx1"/>
                </a:solidFill>
              </a:rPr>
              <a:t>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</a:rPr>
              <a:t>JPA standardizes the important task of object-relational mapping by using annotations or XML to </a:t>
            </a:r>
            <a:r>
              <a:rPr lang="en-US" sz="2000" i="0" dirty="0" smtClean="0">
                <a:solidFill>
                  <a:schemeClr val="tx1"/>
                </a:solidFill>
              </a:rPr>
              <a:t>             map</a:t>
            </a:r>
            <a:r>
              <a:rPr lang="en-US" sz="2000" i="0" dirty="0">
                <a:solidFill>
                  <a:schemeClr val="tx1"/>
                </a:solidFill>
              </a:rPr>
              <a:t> </a:t>
            </a:r>
            <a:r>
              <a:rPr lang="en-US" sz="2000" i="0" dirty="0" smtClean="0">
                <a:solidFill>
                  <a:schemeClr val="tx1"/>
                </a:solidFill>
              </a:rPr>
              <a:t>objects </a:t>
            </a:r>
            <a:r>
              <a:rPr lang="en-US" sz="2000" i="0" dirty="0">
                <a:solidFill>
                  <a:schemeClr val="tx1"/>
                </a:solidFill>
              </a:rPr>
              <a:t>into one or more tables of a database</a:t>
            </a:r>
            <a:r>
              <a:rPr lang="en-US" sz="2000" i="0" dirty="0" smtClean="0">
                <a:solidFill>
                  <a:schemeClr val="tx1"/>
                </a:solidFill>
              </a:rPr>
              <a:t>.</a:t>
            </a:r>
          </a:p>
          <a:p>
            <a:pPr marL="914400" lvl="2" indent="0"/>
            <a:endParaRPr lang="en-US" sz="2000" i="0" dirty="0">
              <a:solidFill>
                <a:schemeClr val="tx1"/>
              </a:solidFill>
            </a:endParaRPr>
          </a:p>
          <a:p>
            <a:pPr marL="914400" lvl="2" indent="0"/>
            <a:endParaRPr lang="en-US" sz="2000" i="0" dirty="0">
              <a:solidFill>
                <a:schemeClr val="tx1"/>
              </a:solidFill>
            </a:endParaRPr>
          </a:p>
          <a:p>
            <a:pPr marL="914400" lvl="2" indent="0"/>
            <a:endParaRPr lang="en-US" sz="2000" i="0" dirty="0">
              <a:solidFill>
                <a:schemeClr val="tx1"/>
              </a:solidFill>
            </a:endParaRPr>
          </a:p>
          <a:p>
            <a:pPr marL="914400" lvl="2" indent="0"/>
            <a:endParaRPr lang="en-US" sz="2000" i="0" dirty="0">
              <a:solidFill>
                <a:schemeClr val="tx1"/>
              </a:solidFill>
            </a:endParaRPr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0" y="-17417"/>
            <a:ext cx="10214928" cy="796908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			JPA ( JAVA PERSISTANCE API )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90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40526"/>
            <a:ext cx="12192000" cy="5917474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1800" i="0" dirty="0" smtClean="0">
                <a:solidFill>
                  <a:schemeClr val="tx1"/>
                </a:solidFill>
              </a:rPr>
              <a:t> Hibernate </a:t>
            </a:r>
            <a:r>
              <a:rPr lang="en-US" sz="1800" i="0" dirty="0">
                <a:solidFill>
                  <a:schemeClr val="tx1"/>
                </a:solidFill>
              </a:rPr>
              <a:t>is a framework in Java which comes with an abstraction layer and handles the implementations internally. </a:t>
            </a:r>
            <a:r>
              <a:rPr lang="en-US" sz="1800" i="0" dirty="0" smtClean="0">
                <a:solidFill>
                  <a:schemeClr val="tx1"/>
                </a:solidFill>
              </a:rPr>
              <a:t> 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i="0" dirty="0" smtClean="0">
                <a:solidFill>
                  <a:schemeClr val="tx1"/>
                </a:solidFill>
              </a:rPr>
              <a:t> The </a:t>
            </a:r>
            <a:r>
              <a:rPr lang="en-US" sz="1800" i="0" dirty="0">
                <a:solidFill>
                  <a:schemeClr val="tx1"/>
                </a:solidFill>
              </a:rPr>
              <a:t>implementations include tasks like writing a query for CRUD operations or establishing a connection with the </a:t>
            </a:r>
            <a:r>
              <a:rPr lang="en-US" sz="1800" i="0" dirty="0" smtClean="0">
                <a:solidFill>
                  <a:schemeClr val="tx1"/>
                </a:solidFill>
              </a:rPr>
              <a:t>             databases</a:t>
            </a:r>
            <a:r>
              <a:rPr lang="en-US" sz="1800" i="0" dirty="0">
                <a:solidFill>
                  <a:schemeClr val="tx1"/>
                </a:solidFill>
              </a:rPr>
              <a:t>, </a:t>
            </a:r>
            <a:r>
              <a:rPr lang="en-US" sz="1800" i="0" dirty="0" err="1" smtClean="0">
                <a:solidFill>
                  <a:schemeClr val="tx1"/>
                </a:solidFill>
              </a:rPr>
              <a:t>etc</a:t>
            </a:r>
            <a:endParaRPr lang="en-US" sz="1800" i="0" dirty="0" smtClean="0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i="0" dirty="0" smtClean="0">
                <a:solidFill>
                  <a:schemeClr val="tx1"/>
                </a:solidFill>
              </a:rPr>
              <a:t>Hibernate </a:t>
            </a:r>
            <a:r>
              <a:rPr lang="en-US" sz="1800" i="0" dirty="0">
                <a:solidFill>
                  <a:schemeClr val="tx1"/>
                </a:solidFill>
              </a:rPr>
              <a:t>is a ORM tool means it support Object relational mapping. Whereas JDBC is not object oriented moreover </a:t>
            </a:r>
            <a:r>
              <a:rPr lang="en-US" sz="1800" i="0" dirty="0" smtClean="0">
                <a:solidFill>
                  <a:schemeClr val="tx1"/>
                </a:solidFill>
              </a:rPr>
              <a:t>      we are </a:t>
            </a:r>
            <a:r>
              <a:rPr lang="en-US" sz="1800" i="0" dirty="0">
                <a:solidFill>
                  <a:schemeClr val="tx1"/>
                </a:solidFill>
              </a:rPr>
              <a:t>dealing with values means primitive data. In hibernate each record is represented as a Object but in JDBC </a:t>
            </a:r>
            <a:r>
              <a:rPr lang="en-US" sz="1800" i="0" dirty="0" smtClean="0">
                <a:solidFill>
                  <a:schemeClr val="tx1"/>
                </a:solidFill>
              </a:rPr>
              <a:t>                each </a:t>
            </a:r>
            <a:r>
              <a:rPr lang="en-US" sz="1800" i="0" dirty="0">
                <a:solidFill>
                  <a:schemeClr val="tx1"/>
                </a:solidFill>
              </a:rPr>
              <a:t>record is nothing but a data which is nothing but primitive values</a:t>
            </a:r>
            <a:r>
              <a:rPr lang="en-US" sz="1800" i="0" dirty="0" smtClean="0">
                <a:solidFill>
                  <a:schemeClr val="tx1"/>
                </a:solidFill>
              </a:rPr>
              <a:t>.</a:t>
            </a:r>
          </a:p>
          <a:p>
            <a:pPr marL="457200" lvl="1" indent="0"/>
            <a:r>
              <a:rPr lang="en-US" sz="1800" b="1" i="0" dirty="0">
                <a:solidFill>
                  <a:schemeClr val="tx1"/>
                </a:solidFill>
              </a:rPr>
              <a:t>Benefits of </a:t>
            </a:r>
            <a:r>
              <a:rPr lang="en-US" sz="1800" b="1" i="0" dirty="0" smtClean="0">
                <a:solidFill>
                  <a:schemeClr val="tx1"/>
                </a:solidFill>
              </a:rPr>
              <a:t>Hibernate 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i="0" dirty="0" smtClean="0">
                <a:solidFill>
                  <a:schemeClr val="tx1"/>
                </a:solidFill>
              </a:rPr>
              <a:t>Any </a:t>
            </a:r>
            <a:r>
              <a:rPr lang="en-US" sz="1800" i="0" dirty="0">
                <a:solidFill>
                  <a:schemeClr val="tx1"/>
                </a:solidFill>
              </a:rPr>
              <a:t>changes made are encapsulated in the data source itself, so that when those sources or their </a:t>
            </a:r>
            <a:r>
              <a:rPr lang="en-US" sz="1800" i="0" dirty="0" smtClean="0">
                <a:solidFill>
                  <a:schemeClr val="tx1"/>
                </a:solidFill>
              </a:rPr>
              <a:t>application                       </a:t>
            </a:r>
            <a:r>
              <a:rPr lang="en-US" sz="1800" i="0" dirty="0">
                <a:solidFill>
                  <a:schemeClr val="tx1"/>
                </a:solidFill>
              </a:rPr>
              <a:t>programming interfaces (APIs) change, the applications that use ORM don't have to make changes or even be aware of </a:t>
            </a:r>
            <a:r>
              <a:rPr lang="en-US" sz="1800" i="0" dirty="0" smtClean="0">
                <a:solidFill>
                  <a:schemeClr val="tx1"/>
                </a:solidFill>
              </a:rPr>
              <a:t>    that information</a:t>
            </a:r>
            <a:r>
              <a:rPr lang="en-US" sz="1800" i="0" dirty="0">
                <a:solidFill>
                  <a:schemeClr val="tx1"/>
                </a:solidFill>
              </a:rPr>
              <a:t>. </a:t>
            </a:r>
            <a:endParaRPr lang="en-US" sz="1800" i="0" dirty="0" smtClean="0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i="0" dirty="0" smtClean="0">
                <a:solidFill>
                  <a:schemeClr val="tx1"/>
                </a:solidFill>
              </a:rPr>
              <a:t>Similarly</a:t>
            </a:r>
            <a:r>
              <a:rPr lang="en-US" sz="1800" i="0" dirty="0">
                <a:solidFill>
                  <a:schemeClr val="tx1"/>
                </a:solidFill>
              </a:rPr>
              <a:t>, programmers can have a consistent view of objects over time, although the sources </a:t>
            </a:r>
            <a:r>
              <a:rPr lang="en-US" sz="1800" i="0" dirty="0" smtClean="0">
                <a:solidFill>
                  <a:schemeClr val="tx1"/>
                </a:solidFill>
              </a:rPr>
              <a:t> that </a:t>
            </a:r>
            <a:r>
              <a:rPr lang="en-US" sz="1800" i="0" dirty="0">
                <a:solidFill>
                  <a:schemeClr val="tx1"/>
                </a:solidFill>
              </a:rPr>
              <a:t>deliver them, the </a:t>
            </a:r>
            <a:r>
              <a:rPr lang="en-US" sz="1800" i="0" dirty="0" smtClean="0">
                <a:solidFill>
                  <a:schemeClr val="tx1"/>
                </a:solidFill>
              </a:rPr>
              <a:t>       sinks </a:t>
            </a:r>
            <a:r>
              <a:rPr lang="en-US" sz="1800" i="0" dirty="0">
                <a:solidFill>
                  <a:schemeClr val="tx1"/>
                </a:solidFill>
              </a:rPr>
              <a:t>that receive them and the applications that access them may change</a:t>
            </a:r>
            <a:r>
              <a:rPr lang="en-US" sz="1800" i="0" dirty="0" smtClean="0">
                <a:solidFill>
                  <a:schemeClr val="tx1"/>
                </a:solidFill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i="0" dirty="0" smtClean="0">
                <a:solidFill>
                  <a:schemeClr val="tx1"/>
                </a:solidFill>
              </a:rPr>
              <a:t>Hibernate </a:t>
            </a:r>
            <a:r>
              <a:rPr lang="en-US" sz="1800" i="0" dirty="0">
                <a:solidFill>
                  <a:schemeClr val="tx1"/>
                </a:solidFill>
              </a:rPr>
              <a:t>is freely available to download and is licensed under the open source GNU Lesser General Public License </a:t>
            </a:r>
            <a:r>
              <a:rPr lang="en-US" sz="1800" i="0" dirty="0" smtClean="0">
                <a:solidFill>
                  <a:schemeClr val="tx1"/>
                </a:solidFill>
              </a:rPr>
              <a:t>            (</a:t>
            </a:r>
            <a:r>
              <a:rPr lang="en-US" sz="1800" i="0" dirty="0">
                <a:solidFill>
                  <a:schemeClr val="tx1"/>
                </a:solidFill>
              </a:rPr>
              <a:t>LGPL</a:t>
            </a:r>
            <a:r>
              <a:rPr lang="en-US" sz="1800" i="0" dirty="0" smtClean="0">
                <a:solidFill>
                  <a:schemeClr val="tx1"/>
                </a:solidFill>
              </a:rPr>
              <a:t>).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IN" sz="1800" i="0" dirty="0">
              <a:solidFill>
                <a:schemeClr val="tx1"/>
              </a:solidFill>
            </a:endParaRPr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0" y="-17417"/>
            <a:ext cx="10214928" cy="79690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chemeClr val="tx1"/>
                </a:solidFill>
              </a:rPr>
              <a:t>			     HIBERNATE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656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4258135"/>
              </p:ext>
            </p:extLst>
          </p:nvPr>
        </p:nvGraphicFramePr>
        <p:xfrm>
          <a:off x="0" y="935446"/>
          <a:ext cx="12192000" cy="592255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096000"/>
                <a:gridCol w="6096000"/>
              </a:tblGrid>
              <a:tr h="98709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                                                     </a:t>
                      </a:r>
                    </a:p>
                    <a:p>
                      <a:r>
                        <a:rPr lang="en-US" sz="2000" dirty="0" smtClean="0"/>
                        <a:t>                                         </a:t>
                      </a:r>
                      <a:r>
                        <a:rPr lang="en-US" sz="2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JPA </a:t>
                      </a:r>
                      <a:endParaRPr lang="en-IN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                                               </a:t>
                      </a:r>
                    </a:p>
                    <a:p>
                      <a:r>
                        <a:rPr lang="en-US" sz="2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                           HIBERNATE</a:t>
                      </a:r>
                      <a:endParaRPr lang="en-IN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987092"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JPA is described in </a:t>
                      </a:r>
                      <a:r>
                        <a:rPr lang="en-US" sz="1600" b="1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javax.persistence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package.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Hibernate is described in </a:t>
                      </a:r>
                      <a:r>
                        <a:rPr lang="en-US" sz="1600" b="1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org.hibernate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package.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987092"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 describes the handling of relational data in Java applications.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Hibernate is an Object-Relational Mapping (ORM) tool that is      used to save the Java objects in the relational database system.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987092"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 is not an implementation. It is only a Java specification.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Hibernate is an implementation of JPA. Hence, the common        standard</a:t>
                      </a:r>
                      <a:r>
                        <a:rPr lang="en-US" sz="16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which is given by JPA is followed by Hibernate.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987092"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 is a standard API that permits to perform database operations.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 is used in mapping Java data types with SQL data types and    database</a:t>
                      </a:r>
                      <a:r>
                        <a:rPr lang="en-US" sz="16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tables.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987092"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As an object-oriented query language, it uses </a:t>
                      </a:r>
                      <a:r>
                        <a:rPr lang="en-US" sz="1600" b="1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Java Persistence    Query</a:t>
                      </a:r>
                      <a:r>
                        <a:rPr lang="en-US" sz="1600" b="1" i="0" kern="1200" baseline="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b="1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Language (JPQL)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to execute database operations.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As an object-oriented query language, it uses </a:t>
                      </a:r>
                      <a:r>
                        <a:rPr lang="en-US" sz="1600" b="1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Hibernate Query   Language (HQL)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to execute database operations.</a:t>
                      </a:r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113211" y="104503"/>
            <a:ext cx="9161418" cy="6699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		DIFFERENCE BETWEEN JPA AND HIBERNATE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3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5"/>
              </a:spcBef>
              <a:spcAft>
                <a:spcPts val="0"/>
              </a:spcAft>
            </a:pP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There are a large number of database management systems currently available, some commercial and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some 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free. Some of them: Oracle, Microsoft Access, Mysql.</a:t>
            </a:r>
          </a:p>
          <a:p>
            <a:pPr>
              <a:spcBef>
                <a:spcPts val="15"/>
              </a:spcBef>
              <a:spcAft>
                <a:spcPts val="0"/>
              </a:spcAft>
            </a:pPr>
            <a:endParaRPr lang="en-US" sz="1800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spcBef>
                <a:spcPts val="15"/>
              </a:spcBef>
              <a:spcAft>
                <a:spcPts val="0"/>
              </a:spcAft>
            </a:pP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These database systems are powerful, feature-rich software, capable of organizing and searching millions of records at very high speeds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15"/>
              </a:spcBef>
              <a:spcAft>
                <a:spcPts val="0"/>
              </a:spcAft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92100">
              <a:spcAft>
                <a:spcPts val="0"/>
              </a:spcAft>
            </a:pPr>
            <a:r>
              <a:rPr lang="en-US" sz="2000" b="1" i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Understanding Databases, Records, and Primary</a:t>
            </a:r>
            <a:r>
              <a:rPr lang="en-US" sz="2000" b="1" i="0" spc="-4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i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Keys :</a:t>
            </a:r>
            <a:endParaRPr lang="en-IN" sz="2000" b="1" i="0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Bef>
                <a:spcPts val="30"/>
              </a:spcBef>
              <a:spcAft>
                <a:spcPts val="0"/>
              </a:spcAft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92100">
              <a:spcAft>
                <a:spcPts val="0"/>
              </a:spcAft>
            </a:pP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Every Database is composed of one or more</a:t>
            </a:r>
            <a:r>
              <a:rPr lang="en-US" sz="1800" i="0" spc="-4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tables.These Tables, which structure data into rows and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columns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Impose organization on the data.</a:t>
            </a:r>
            <a:endParaRPr lang="en-IN" sz="1800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spcBef>
                <a:spcPts val="25"/>
              </a:spcBef>
              <a:spcAft>
                <a:spcPts val="0"/>
              </a:spcAft>
            </a:pP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1800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92100">
              <a:spcAft>
                <a:spcPts val="0"/>
              </a:spcAft>
            </a:pP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 records in a table(below) are not arranged in any particular order.To make it easy to identify a specific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record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therefore, it becomes necessary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en-IN" sz="1800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03512" y="52251"/>
            <a:ext cx="7661196" cy="796908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  <a:effectLst/>
              </a:rPr>
              <a:t>		About MySQL</a:t>
            </a:r>
            <a:endParaRPr lang="ko-KR" altLang="en-US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7017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39349" y="1340768"/>
            <a:ext cx="11700101" cy="5025702"/>
          </a:xfrm>
        </p:spPr>
        <p:txBody>
          <a:bodyPr>
            <a:normAutofit/>
          </a:bodyPr>
          <a:lstStyle/>
          <a:p>
            <a:pPr marL="0" indent="0"/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are 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entering into an era of information explosion, information has become one of the most important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resources 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any decision making process. </a:t>
            </a: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Information plays most vital role for an organization. Management of an organization requires information in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order 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take decisions about what to do. </a:t>
            </a: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should therefore be smooth flow of information between different sections of the organization. A computer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system 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as good as people who operate it. </a:t>
            </a: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means a system is as good as its worst operator. Thus any computer installation should have a defined set of operating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standards 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are insurance against failures.</a:t>
            </a:r>
            <a:endParaRPr lang="en-IN" sz="1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basic objective of the project is to automate the stock maintaining and billing done for a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grocery 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shop. </a:t>
            </a: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will help the admin, who is maintaining the various records of items sold, items in stock, salespersons,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suppliers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etc.  </a:t>
            </a:r>
          </a:p>
          <a:p>
            <a:pPr marL="0" indent="0"/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will also facilitate them with complete computerized maintenance of the records by reducing redundancy of information while 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improving </a:t>
            </a:r>
            <a:r>
              <a:rPr 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its accuracy and speed, this project will provide a tremendous opportunity for the grocery store to improve operations productivity and cost-efficiency</a:t>
            </a:r>
            <a:r>
              <a:rPr 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sz="1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제목 1"/>
          <p:cNvSpPr>
            <a:spLocks noGrp="1"/>
          </p:cNvSpPr>
          <p:nvPr>
            <p:ph type="title"/>
          </p:nvPr>
        </p:nvSpPr>
        <p:spPr>
          <a:xfrm>
            <a:off x="2258801" y="60960"/>
            <a:ext cx="7661196" cy="796908"/>
          </a:xfrm>
        </p:spPr>
        <p:txBody>
          <a:bodyPr/>
          <a:lstStyle/>
          <a:p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INTRODUCTION</a:t>
            </a:r>
            <a:endParaRPr lang="ko-KR" altLang="en-US" sz="2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5808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0" y="1001486"/>
            <a:ext cx="11730749" cy="536498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Postman is an Application Programming Interface (API) testing tool. API acts like an interface between a couple of applications and establishes a connection between them</a:t>
            </a: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Thus</a:t>
            </a:r>
            <a:r>
              <a:rPr lang="en-US" altLang="ko-KR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 API is a collection of agreements, functions, and tools that an application can provide to its users for successful communication with another application</a:t>
            </a: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require an API whenever we access an application like checking news over the phone, Facebook, and so on</a:t>
            </a: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Postman </a:t>
            </a:r>
            <a:r>
              <a:rPr lang="en-US" altLang="ko-KR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designed in the year 2012 by software developer and entrepreneur Abhinav Asthana to make API development and testing straightforward. </a:t>
            </a:r>
            <a:endParaRPr lang="en-US" altLang="ko-KR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altLang="ko-KR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a tool for testing the software of an API. It can be used to design, document, verify, create, and change APIs</a:t>
            </a: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Postman </a:t>
            </a:r>
            <a:r>
              <a:rPr lang="en-US" altLang="ko-KR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the feature of sending and observing the Hypertext Transfer Protocol (HTTP) requests and responses. </a:t>
            </a:r>
            <a:endParaRPr lang="en-US" altLang="ko-KR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altLang="ko-KR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a graphical user interface (GUI) and can be used in platforms like Linux, Windows and Mac. </a:t>
            </a:r>
            <a:endParaRPr lang="en-US" altLang="ko-KR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altLang="ko-KR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build multiple HTTP requests − POST, PUT, GET, PATCH and translate them to code.</a:t>
            </a:r>
            <a:endParaRPr lang="ko-KR" altLang="en-US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77387" y="34834"/>
            <a:ext cx="7661196" cy="796908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  <a:effectLst/>
              </a:rPr>
              <a:t>		About POSTMAN</a:t>
            </a:r>
            <a:endParaRPr lang="ko-KR" altLang="en-US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6474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684979" y="1785428"/>
            <a:ext cx="4274655" cy="549134"/>
            <a:chOff x="1363275" y="4903715"/>
            <a:chExt cx="2616806" cy="1101998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1363275" y="4903715"/>
              <a:ext cx="2616806" cy="11019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    </a:t>
              </a: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OUTPUT SCREENS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5"/>
              <a:ext cx="184731" cy="53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383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442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5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822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72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59712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06"/>
            <a:ext cx="12192001" cy="6857394"/>
          </a:xfrm>
        </p:spPr>
      </p:pic>
    </p:spTree>
    <p:extLst>
      <p:ext uri="{BB962C8B-B14F-4D97-AF65-F5344CB8AC3E}">
        <p14:creationId xmlns:p14="http://schemas.microsoft.com/office/powerpoint/2010/main" val="262673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"/>
            <a:ext cx="12192000" cy="6857394"/>
          </a:xfrm>
        </p:spPr>
      </p:pic>
    </p:spTree>
    <p:extLst>
      <p:ext uri="{BB962C8B-B14F-4D97-AF65-F5344CB8AC3E}">
        <p14:creationId xmlns:p14="http://schemas.microsoft.com/office/powerpoint/2010/main" val="106404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"/>
            <a:ext cx="12192000" cy="6857394"/>
          </a:xfrm>
        </p:spPr>
      </p:pic>
    </p:spTree>
    <p:extLst>
      <p:ext uri="{BB962C8B-B14F-4D97-AF65-F5344CB8AC3E}">
        <p14:creationId xmlns:p14="http://schemas.microsoft.com/office/powerpoint/2010/main" val="314215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346831" y="1402248"/>
            <a:ext cx="3325419" cy="663916"/>
            <a:chOff x="1613837" y="4903715"/>
            <a:chExt cx="2616806" cy="609528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1613837" y="4919860"/>
              <a:ext cx="2616806" cy="5933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	Analysis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5"/>
              <a:ext cx="184731" cy="53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861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8381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"/>
            <a:ext cx="12192000" cy="6857394"/>
          </a:xfrm>
        </p:spPr>
      </p:pic>
    </p:spTree>
    <p:extLst>
      <p:ext uri="{BB962C8B-B14F-4D97-AF65-F5344CB8AC3E}">
        <p14:creationId xmlns:p14="http://schemas.microsoft.com/office/powerpoint/2010/main" val="371631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"/>
            <a:ext cx="12192000" cy="6857394"/>
          </a:xfrm>
        </p:spPr>
      </p:pic>
    </p:spTree>
    <p:extLst>
      <p:ext uri="{BB962C8B-B14F-4D97-AF65-F5344CB8AC3E}">
        <p14:creationId xmlns:p14="http://schemas.microsoft.com/office/powerpoint/2010/main" val="43964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3758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9794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346831" y="1402248"/>
            <a:ext cx="3325419" cy="663916"/>
            <a:chOff x="1613837" y="4903715"/>
            <a:chExt cx="2616806" cy="609528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1613837" y="4919860"/>
              <a:ext cx="2616806" cy="5933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    CONCLUSION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5"/>
              <a:ext cx="184731" cy="53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8904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49234"/>
            <a:ext cx="11730750" cy="5908766"/>
          </a:xfrm>
        </p:spPr>
        <p:txBody>
          <a:bodyPr>
            <a:normAutofit/>
          </a:bodyPr>
          <a:lstStyle/>
          <a:p>
            <a:endParaRPr lang="en-US" sz="24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Finally</a:t>
            </a: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in the grocery management system, we have a system where users </a:t>
            </a:r>
            <a:r>
              <a:rPr lang="en-US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   </a:t>
            </a: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item according to the wish given by </a:t>
            </a:r>
            <a:r>
              <a:rPr lang="en-US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filters he chooses and specify the </a:t>
            </a:r>
            <a:r>
              <a:rPr lang="en-US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no, </a:t>
            </a: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it and makes the </a:t>
            </a:r>
            <a:r>
              <a:rPr lang="en-US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gets the order as staff picks out the items from the racks and give to the user.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Admin assigns the staff to the racks.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analyzes, the profit and gain and booking for the customers.</a:t>
            </a:r>
            <a:endParaRPr lang="en-IN" sz="24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21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2220687" y="1680918"/>
            <a:ext cx="7585164" cy="663913"/>
            <a:chOff x="-1738199" y="4903718"/>
            <a:chExt cx="5968843" cy="609526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-1738199" y="4919860"/>
              <a:ext cx="5968843" cy="5933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    FUTURE SCOPE AND ENHANCEMENT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8"/>
              <a:ext cx="184731" cy="5368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085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49234"/>
            <a:ext cx="12192000" cy="5908766"/>
          </a:xfrm>
        </p:spPr>
        <p:txBody>
          <a:bodyPr>
            <a:normAutofit/>
          </a:bodyPr>
          <a:lstStyle/>
          <a:p>
            <a:r>
              <a:rPr lang="en-US" altLang="en-US" sz="1800" b="1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n-IN" altLang="en-US" sz="1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Management Information System makes the whole process of managing the details of the Grocery Store </a:t>
            </a:r>
            <a:r>
              <a:rPr lang="en-US" alt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e.g</a:t>
            </a:r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details of </a:t>
            </a:r>
            <a:r>
              <a:rPr lang="en-US" alt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Items </a:t>
            </a:r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sold, profit, details of the transactions made i.e. sales of items to the customer and purchase of items from </a:t>
            </a:r>
            <a:r>
              <a:rPr lang="en-US" alt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supplier.</a:t>
            </a:r>
            <a:endParaRPr lang="en-IN" altLang="en-US" sz="1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n-IN" altLang="en-US" sz="1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hope that the present software will be valuable help in easing the work load of the office staff of the Grocery </a:t>
            </a:r>
            <a:r>
              <a:rPr lang="en-US" alt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Store.It </a:t>
            </a:r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shall make the management of the various transactions, stocks, records and analysis of these very simple and fast.</a:t>
            </a:r>
            <a:endParaRPr lang="en-IN" altLang="en-US" sz="1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n-IN" altLang="en-US" sz="1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software has been tested for various test cases and has shown satisfactory results. Further it was noticed that </a:t>
            </a:r>
            <a:r>
              <a:rPr lang="en-US" alt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 performed </a:t>
            </a:r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fairly well even, the size of the database is large. As the size of database increases the response time of </a:t>
            </a:r>
            <a:r>
              <a:rPr lang="en-US" altLang="en-US" sz="1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application </a:t>
            </a:r>
            <a:r>
              <a:rPr lang="en-US" altLang="en-US" sz="18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 increase.</a:t>
            </a:r>
            <a:endParaRPr lang="en-IN" altLang="en-US" sz="1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3431176" y="34834"/>
            <a:ext cx="2586447" cy="79690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effectLst/>
              </a:rPr>
              <a:t>FUTURE SCOPE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01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49234"/>
            <a:ext cx="12192000" cy="5908766"/>
          </a:xfrm>
        </p:spPr>
        <p:txBody>
          <a:bodyPr>
            <a:normAutofit/>
          </a:bodyPr>
          <a:lstStyle/>
          <a:p>
            <a:r>
              <a:rPr lang="en-US" alt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n-IN" altLang="en-US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are confident that in the next release of the Management Information System we shall incorporate </a:t>
            </a:r>
            <a:r>
              <a:rPr lang="en-US" alt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the </a:t>
            </a:r>
            <a:r>
              <a:rPr lang="en-US" alt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enhanced features as mentioned below.</a:t>
            </a:r>
            <a:endParaRPr lang="en-IN" altLang="en-US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project can be further developed.The further enhancement can be in Leave and salary </a:t>
            </a:r>
            <a:r>
              <a:rPr lang="en-US" alt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management </a:t>
            </a:r>
            <a:r>
              <a:rPr lang="en-US" alt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the salesman. </a:t>
            </a:r>
            <a:endParaRPr lang="en-US" altLang="en-US" sz="20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alt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include inventory accounting as well as finance </a:t>
            </a:r>
            <a:r>
              <a:rPr lang="en-US" alt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accounting in </a:t>
            </a:r>
            <a:r>
              <a:rPr lang="en-US" alt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software</a:t>
            </a:r>
            <a:r>
              <a:rPr lang="en-US" alt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future we can develop front-end for this.</a:t>
            </a:r>
            <a:r>
              <a:rPr lang="en-US" alt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IN" altLang="en-US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71659" y="0"/>
            <a:ext cx="3456671" cy="796908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ENHANCEMENT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4542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0" y="975008"/>
            <a:ext cx="12192000" cy="5882992"/>
          </a:xfrm>
        </p:spPr>
        <p:txBody>
          <a:bodyPr/>
          <a:lstStyle/>
          <a:p>
            <a:pPr marL="2628900" lvl="4" indent="457200"/>
            <a:r>
              <a:rPr lang="en-US" sz="2400" b="1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b="1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28900" lvl="4" indent="457200"/>
            <a:r>
              <a:rPr lang="en-US" sz="2400" b="1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</a:t>
            </a:r>
            <a:r>
              <a:rPr lang="en-US" sz="2400" b="1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SPECIFACTIONS :</a:t>
            </a:r>
            <a:endParaRPr lang="en-IN" sz="2400" b="1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4"/>
            <a:r>
              <a:rPr lang="en-US" sz="11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11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4"/>
            <a:r>
              <a:rPr lang="en-US" sz="11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11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4" algn="just">
              <a:lnSpc>
                <a:spcPct val="150000"/>
              </a:lnSpc>
            </a:pP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•</a:t>
            </a: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</a:t>
            </a: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Technology  </a:t>
            </a: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</a:t>
            </a: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 </a:t>
            </a: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	JAVA</a:t>
            </a:r>
            <a:endParaRPr lang="en-IN" sz="18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4" algn="just">
              <a:lnSpc>
                <a:spcPct val="150000"/>
              </a:lnSpc>
            </a:pP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 </a:t>
            </a:r>
            <a:endParaRPr lang="en-IN" sz="18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4" algn="just">
              <a:lnSpc>
                <a:spcPct val="150000"/>
              </a:lnSpc>
            </a:pP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•	</a:t>
            </a: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Business Layer</a:t>
            </a: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 :	</a:t>
            </a: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SpringBoot , Spring Framework, RestAPI</a:t>
            </a: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JPA , Hibernate</a:t>
            </a:r>
          </a:p>
          <a:p>
            <a:pPr lvl="4" algn="just">
              <a:lnSpc>
                <a:spcPct val="150000"/>
              </a:lnSpc>
            </a:pPr>
            <a:endParaRPr lang="en-US" sz="18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114550" lvl="4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Database 		 :	MySQL </a:t>
            </a:r>
          </a:p>
          <a:p>
            <a:pPr marL="2114550" lvl="4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1" i="0" dirty="0" smtClean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114550" lvl="4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Testing Tool 		 :	Postman</a:t>
            </a:r>
          </a:p>
          <a:p>
            <a:pPr marL="1828800" lvl="4" indent="0" algn="just">
              <a:lnSpc>
                <a:spcPct val="150000"/>
              </a:lnSpc>
            </a:pP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18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4"/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•	</a:t>
            </a: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Web </a:t>
            </a:r>
            <a:r>
              <a:rPr lang="en-US" sz="18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Server		 :	Tomcat </a:t>
            </a:r>
            <a:r>
              <a:rPr lang="en-US" sz="18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Server</a:t>
            </a:r>
            <a:endParaRPr lang="ko-KR" altLang="en-US" sz="1800" b="1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03512" y="43543"/>
            <a:ext cx="7661196" cy="796908"/>
          </a:xfrm>
        </p:spPr>
        <p:txBody>
          <a:bodyPr/>
          <a:lstStyle/>
          <a:p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</a:t>
            </a:r>
            <a:r>
              <a:rPr lang="en-US" sz="28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SYSTEM </a:t>
            </a:r>
            <a:r>
              <a:rPr lang="en-US" sz="28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SPECIFICATIONS</a:t>
            </a:r>
            <a:endParaRPr lang="ko-KR" altLang="en-US" sz="2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369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346831" y="1402248"/>
            <a:ext cx="3325419" cy="663916"/>
            <a:chOff x="1613837" y="4903715"/>
            <a:chExt cx="2616806" cy="609528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1613837" y="4919860"/>
              <a:ext cx="2616806" cy="5933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    REFERENCES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5"/>
              <a:ext cx="184731" cy="53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515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13055" indent="-300990">
              <a:lnSpc>
                <a:spcPct val="100000"/>
              </a:lnSpc>
              <a:spcBef>
                <a:spcPts val="105"/>
              </a:spcBef>
              <a:buClr>
                <a:srgbClr val="000000"/>
              </a:buClr>
              <a:buChar char="•"/>
              <a:tabLst>
                <a:tab pos="313055" algn="l"/>
                <a:tab pos="313690" algn="l"/>
              </a:tabLst>
            </a:pPr>
            <a:r>
              <a:rPr lang="en-US" sz="2000" i="0" u="sng" spc="-25" dirty="0" smtClean="0">
                <a:solidFill>
                  <a:schemeClr val="tx1"/>
                </a:solidFill>
                <a:uFill>
                  <a:solidFill>
                    <a:srgbClr val="0462C1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www.google.com</a:t>
            </a:r>
            <a:r>
              <a:rPr lang="en-US" sz="2000" i="0" spc="-25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.</a:t>
            </a:r>
            <a:endParaRPr lang="en-US" sz="2000" i="0" spc="-25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" indent="0">
              <a:lnSpc>
                <a:spcPct val="100000"/>
              </a:lnSpc>
              <a:spcBef>
                <a:spcPts val="105"/>
              </a:spcBef>
              <a:buClr>
                <a:srgbClr val="000000"/>
              </a:buClr>
              <a:tabLst>
                <a:tab pos="313055" algn="l"/>
                <a:tab pos="313690" algn="l"/>
              </a:tabLst>
            </a:pPr>
            <a:endParaRPr lang="en-US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marR="5080" indent="-245110">
              <a:lnSpc>
                <a:spcPct val="100000"/>
              </a:lnSpc>
              <a:spcBef>
                <a:spcPts val="5"/>
              </a:spcBef>
              <a:buChar char="•"/>
              <a:tabLst>
                <a:tab pos="257175" algn="l"/>
                <a:tab pos="257810" algn="l"/>
              </a:tabLst>
            </a:pPr>
            <a:r>
              <a:rPr lang="en-US" sz="2000" i="0" spc="-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Hoovers</a:t>
            </a:r>
            <a:r>
              <a:rPr lang="en-US" sz="2000" i="0" spc="-2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(2008a),</a:t>
            </a:r>
            <a:r>
              <a:rPr lang="en-US" sz="2000" i="0" spc="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3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Industry </a:t>
            </a:r>
            <a:r>
              <a:rPr lang="en-US" sz="2000" i="0" spc="-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Proﬁle:</a:t>
            </a:r>
            <a:r>
              <a:rPr lang="en-US" sz="2000" i="0" spc="2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Grocery</a:t>
            </a:r>
            <a:r>
              <a:rPr lang="en-US" sz="2000" i="0" spc="-3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Stores</a:t>
            </a:r>
            <a:r>
              <a:rPr lang="en-US" sz="2000" i="0" spc="-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i="0" spc="-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Supermarkets,</a:t>
            </a:r>
            <a:r>
              <a:rPr lang="en-US" sz="2000" i="0" spc="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available</a:t>
            </a:r>
            <a:r>
              <a:rPr lang="en-US" sz="2000" i="0" spc="4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at: </a:t>
            </a:r>
            <a:r>
              <a:rPr lang="en-US" sz="20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</a:t>
            </a:r>
            <a:r>
              <a:rPr lang="en-US" sz="2000" i="0" spc="5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2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http://premium.hoovers.com.proxy1.cl.msu.edu:2047/subscribe/ind/fr/proﬁle/basic. </a:t>
            </a:r>
            <a:r>
              <a:rPr lang="en-US" sz="2000" i="0" spc="-42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xhtml?ID </a:t>
            </a:r>
            <a:r>
              <a:rPr lang="en-US" sz="2000" i="0" spc="-2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2000" i="0" spc="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84</a:t>
            </a:r>
            <a:r>
              <a:rPr lang="en-US" sz="2000" i="0" spc="-2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2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</a:t>
            </a:r>
            <a:r>
              <a:rPr lang="en-US" sz="2000" i="0" spc="-1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accessed</a:t>
            </a:r>
            <a:r>
              <a:rPr lang="en-US" sz="2000" i="0" spc="-25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3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</a:t>
            </a:r>
            <a:r>
              <a:rPr lang="en-US" sz="2000" i="0" spc="-4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0" spc="-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20)..</a:t>
            </a:r>
            <a:endParaRPr lang="en-US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9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</a:t>
            </a:r>
            <a:r>
              <a:rPr lang="en-US" altLang="ko-KR" dirty="0">
                <a:solidFill>
                  <a:srgbClr val="FCCA14"/>
                </a:solidFill>
              </a:rPr>
              <a:t>O</a:t>
            </a:r>
            <a:r>
              <a:rPr lang="en-US" altLang="ko-KR" dirty="0"/>
              <a:t>U</a:t>
            </a:r>
            <a:endParaRPr lang="ko-KR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89252" y="989729"/>
            <a:ext cx="1519570" cy="106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83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86100" lvl="4" algn="just">
              <a:lnSpc>
                <a:spcPct val="150000"/>
              </a:lnSpc>
            </a:pPr>
            <a:r>
              <a:rPr lang="en-US" sz="20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endParaRPr lang="en-US" sz="1400" b="1" i="0" cap="all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4"/>
            <a:r>
              <a:rPr lang="en-US" sz="1800" b="1" i="0" cap="all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</a:t>
            </a:r>
            <a:r>
              <a:rPr lang="en-US" sz="2400" b="1" i="0" cap="all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MINIMUM Hardware </a:t>
            </a:r>
            <a:r>
              <a:rPr lang="en-US" sz="2400" b="1" i="0" cap="all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specifications</a:t>
            </a:r>
            <a:r>
              <a:rPr lang="en-US" sz="24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:</a:t>
            </a:r>
          </a:p>
          <a:p>
            <a:pPr lvl="4"/>
            <a:endParaRPr lang="en-US" sz="12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4"/>
            <a:endParaRPr lang="en-IN" sz="12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4"/>
            <a:r>
              <a:rPr lang="en-US" sz="12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12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 lvl="4" indent="0"/>
            <a:r>
              <a:rPr lang="en-US" sz="20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•	Pentium-IV(Processor)</a:t>
            </a:r>
            <a:endParaRPr lang="en-IN" sz="20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 lvl="4" indent="0"/>
            <a:r>
              <a:rPr lang="en-US" sz="20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20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 lvl="4" indent="0"/>
            <a:r>
              <a:rPr lang="en-US" sz="20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•	256 MB Ram</a:t>
            </a:r>
            <a:endParaRPr lang="en-IN" sz="20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 lvl="4" indent="0"/>
            <a:r>
              <a:rPr lang="en-US" sz="20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20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 lvl="4" indent="0"/>
            <a:r>
              <a:rPr lang="en-US" sz="20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•	512 KB Cache Memory</a:t>
            </a:r>
            <a:endParaRPr lang="en-IN" sz="20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 lvl="4" indent="0"/>
            <a:r>
              <a:rPr lang="en-US" sz="20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20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 lvl="4" indent="0"/>
            <a:r>
              <a:rPr lang="en-US" sz="20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•	Hard disk 10 </a:t>
            </a:r>
            <a:r>
              <a:rPr lang="en-US" sz="2000" b="1" i="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GB (OPTIONAL)</a:t>
            </a:r>
            <a:endParaRPr lang="en-IN" sz="20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 lvl="4" indent="0"/>
            <a:r>
              <a:rPr lang="en-US" sz="2000" b="1" i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2000" b="1" i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03512" y="26126"/>
            <a:ext cx="7661196" cy="796908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SYSTEM SPECIFICATIONS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119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346831" y="1402245"/>
            <a:ext cx="3325419" cy="663920"/>
            <a:chOff x="1613837" y="4903715"/>
            <a:chExt cx="2616806" cy="609532"/>
          </a:xfrm>
        </p:grpSpPr>
        <p:sp>
          <p:nvSpPr>
            <p:cNvPr id="22" name="Text Box 5"/>
            <p:cNvSpPr txBox="1">
              <a:spLocks noChangeArrowheads="1"/>
            </p:cNvSpPr>
            <p:nvPr/>
          </p:nvSpPr>
          <p:spPr bwMode="auto">
            <a:xfrm>
              <a:off x="1613837" y="4919864"/>
              <a:ext cx="2616806" cy="59338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600" dirty="0" smtClean="0">
                  <a:ln w="0"/>
                  <a:solidFill>
                    <a:srgbClr val="00206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	DESIGN</a:t>
              </a:r>
              <a:endParaRPr kumimoji="1" lang="en-US" altLang="ko-KR" sz="3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Text Box 4"/>
            <p:cNvSpPr txBox="1">
              <a:spLocks noChangeArrowheads="1"/>
            </p:cNvSpPr>
            <p:nvPr/>
          </p:nvSpPr>
          <p:spPr bwMode="auto">
            <a:xfrm>
              <a:off x="2084966" y="4903715"/>
              <a:ext cx="184731" cy="536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661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15489" y="0"/>
            <a:ext cx="7661196" cy="796908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ER DIAGRAM</a:t>
            </a:r>
            <a:endParaRPr lang="ko-KR" altLang="en-US" dirty="0"/>
          </a:p>
        </p:txBody>
      </p:sp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36" y="1166949"/>
            <a:ext cx="10645155" cy="542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0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48243" y="60960"/>
            <a:ext cx="7661196" cy="796908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USECASE DIAGRAM</a:t>
            </a:r>
            <a:endParaRPr lang="ko-KR" alt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589" y="957942"/>
            <a:ext cx="5773781" cy="590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5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SlideMembers_SupermarketFreePPTSample_PS_4855 (1)</Template>
  <TotalTime>915</TotalTime>
  <Words>1970</Words>
  <Application>Microsoft Office PowerPoint</Application>
  <PresentationFormat>Widescreen</PresentationFormat>
  <Paragraphs>232</Paragraphs>
  <Slides>52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맑은 고딕</vt:lpstr>
      <vt:lpstr>Arial</vt:lpstr>
      <vt:lpstr>Arial Black</vt:lpstr>
      <vt:lpstr>Calibri</vt:lpstr>
      <vt:lpstr>Calibri Light</vt:lpstr>
      <vt:lpstr>ff10</vt:lpstr>
      <vt:lpstr>굴림</vt:lpstr>
      <vt:lpstr>굴림체</vt:lpstr>
      <vt:lpstr>Times New Roman</vt:lpstr>
      <vt:lpstr>Office 테마</vt:lpstr>
      <vt:lpstr>Grocery Delivery Application</vt:lpstr>
      <vt:lpstr>PowerPoint Presentation</vt:lpstr>
      <vt:lpstr> INTRODUCTION</vt:lpstr>
      <vt:lpstr>PowerPoint Presentation</vt:lpstr>
      <vt:lpstr> SYSTEM SPECIFICATIONS</vt:lpstr>
      <vt:lpstr>    SYSTEM SPECIFICATIONS</vt:lpstr>
      <vt:lpstr>PowerPoint Presentation</vt:lpstr>
      <vt:lpstr>ER DIAGRAM</vt:lpstr>
      <vt:lpstr>    USECASE DIAGRAM</vt:lpstr>
      <vt:lpstr>CLASS DIAGRAM</vt:lpstr>
      <vt:lpstr>PowerPoint Presentation</vt:lpstr>
      <vt:lpstr>  IMPLEMENTATION</vt:lpstr>
      <vt:lpstr>FEASIBILITY STUDY</vt:lpstr>
      <vt:lpstr> ECONOMIC FEASIBILITY</vt:lpstr>
      <vt:lpstr> TECHNICAL FEASIBILITY</vt:lpstr>
      <vt:lpstr>PowerPoint Presentation</vt:lpstr>
      <vt:lpstr>    MODULES</vt:lpstr>
      <vt:lpstr>PowerPoint Presentation</vt:lpstr>
      <vt:lpstr>PowerPoint Presentation</vt:lpstr>
      <vt:lpstr>    About JAVA</vt:lpstr>
      <vt:lpstr>  About SpringBoot</vt:lpstr>
      <vt:lpstr>What’s the Difference Between Spring and Spring Boot?</vt:lpstr>
      <vt:lpstr>  Features of SPRINGBOOT</vt:lpstr>
      <vt:lpstr>    REST API</vt:lpstr>
      <vt:lpstr>PowerPoint Presentation</vt:lpstr>
      <vt:lpstr>   JPA ( JAVA PERSISTANCE API )</vt:lpstr>
      <vt:lpstr>         HIBERNATE</vt:lpstr>
      <vt:lpstr>  DIFFERENCE BETWEEN JPA AND HIBERNATE</vt:lpstr>
      <vt:lpstr>  About MySQL</vt:lpstr>
      <vt:lpstr>  About POSTMAN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SCOPE</vt:lpstr>
      <vt:lpstr>ENHANCEMENT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Grocery Delivery Application</dc:title>
  <dc:creator>Microsoft account</dc:creator>
  <cp:lastModifiedBy>Microsoft account</cp:lastModifiedBy>
  <cp:revision>197</cp:revision>
  <dcterms:created xsi:type="dcterms:W3CDTF">2022-06-18T14:16:42Z</dcterms:created>
  <dcterms:modified xsi:type="dcterms:W3CDTF">2022-06-30T17:16:52Z</dcterms:modified>
</cp:coreProperties>
</file>

<file path=docProps/thumbnail.jpeg>
</file>